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9" r:id="rId3"/>
    <p:sldId id="261" r:id="rId4"/>
    <p:sldId id="265" r:id="rId5"/>
    <p:sldId id="262" r:id="rId6"/>
    <p:sldId id="263" r:id="rId7"/>
    <p:sldId id="264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54DF33-B675-46E9-9333-A39B2674039E}" type="datetimeFigureOut">
              <a:rPr lang="en-US" smtClean="0"/>
              <a:t>5/12/2018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28E9C6-3945-45B8-8FC2-B7AEF19008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902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8E9C6-3945-45B8-8FC2-B7AEF190087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58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FA46C-7A7D-432E-9685-9153940E633E}" type="datetime1">
              <a:rPr lang="en-US" smtClean="0"/>
              <a:t>5/12/2018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732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43842-6FCE-48CB-A5EB-E3E20503FAB8}" type="datetime1">
              <a:rPr lang="en-US" smtClean="0"/>
              <a:t>5/12/2018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773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1E5AE-2449-4AEC-8F60-15E8374338E8}" type="datetime1">
              <a:rPr lang="en-US" smtClean="0"/>
              <a:t>5/12/2018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208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06EA-0B01-46A5-8E28-25BB7F948FCE}" type="datetime1">
              <a:rPr lang="en-US" smtClean="0"/>
              <a:t>5/12/2018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252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E69E-6C80-4021-8A8F-9D95357E99BB}" type="datetime1">
              <a:rPr lang="en-US" smtClean="0"/>
              <a:t>5/12/2018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545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EB9A-2041-4BE5-B905-84C678E4C0AE}" type="datetime1">
              <a:rPr lang="en-US" smtClean="0"/>
              <a:t>5/12/2018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288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08776-AA97-4E60-B2C6-2FCF4E418F70}" type="datetime1">
              <a:rPr lang="en-US" smtClean="0"/>
              <a:t>5/12/2018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351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08EDC-0C5E-4762-9EAF-ADD773A0BDB1}" type="datetime1">
              <a:rPr lang="en-US" smtClean="0"/>
              <a:t>5/12/2018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202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AC680-F87A-44FC-B7E5-F7080D5A86BB}" type="datetime1">
              <a:rPr lang="en-US" smtClean="0"/>
              <a:t>5/12/2018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484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4FC7E-475F-4597-827D-0CE3D619FADB}" type="datetime1">
              <a:rPr lang="en-US" smtClean="0"/>
              <a:t>5/12/2018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472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53A8A-8F35-411A-9174-3C3A9E9E1D77}" type="datetime1">
              <a:rPr lang="en-US" smtClean="0"/>
              <a:t>5/12/2018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531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AAFF3-C844-402A-AEE8-99FFB4D9874B}" type="datetime1">
              <a:rPr lang="en-US" smtClean="0"/>
              <a:t>5/12/2018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B2EB6-1193-4554-87B1-234625342D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673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google.co.za/url?sa=i&amp;rct=j&amp;q=&amp;esrc=s&amp;frm=1&amp;source=images&amp;cd=&amp;ved=2ahUKEwjOxdyaxYTaAhWM7RQKHfD9AscQjRx6BAgAEAU&amp;url=https://www.pinterest.com/pin/378091331191183073/&amp;psig=AOvVaw1DMGuDq98Yj5UC71EaJbbB&amp;ust=1521966393887759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"VIR SARA BAARTMAN" – Diana </a:t>
            </a:r>
            <a:r>
              <a:rPr lang="en-US" dirty="0" err="1" smtClean="0"/>
              <a:t>Ferrus</a:t>
            </a:r>
            <a:endParaRPr lang="en-Z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556792"/>
            <a:ext cx="4171286" cy="41488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56792"/>
            <a:ext cx="3224328" cy="23762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077072"/>
            <a:ext cx="1008112" cy="16285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716" y="4077072"/>
            <a:ext cx="992080" cy="16555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808" y="4090554"/>
            <a:ext cx="1008112" cy="162856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z="2800" b="1" smtClean="0">
                <a:solidFill>
                  <a:schemeClr val="tx1"/>
                </a:solidFill>
              </a:rPr>
              <a:t>1</a:t>
            </a:fld>
            <a:endParaRPr 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30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096000" cy="639762"/>
          </a:xfrm>
        </p:spPr>
        <p:txBody>
          <a:bodyPr/>
          <a:lstStyle/>
          <a:p>
            <a:r>
              <a:rPr lang="en-US" sz="2600" dirty="0" err="1">
                <a:solidFill>
                  <a:prstClr val="black"/>
                </a:solidFill>
              </a:rPr>
              <a:t>Vir</a:t>
            </a:r>
            <a:r>
              <a:rPr lang="en-US" sz="2600" dirty="0">
                <a:solidFill>
                  <a:prstClr val="black"/>
                </a:solidFill>
              </a:rPr>
              <a:t> Sara </a:t>
            </a:r>
            <a:r>
              <a:rPr lang="en-US" sz="2600" dirty="0" err="1">
                <a:solidFill>
                  <a:prstClr val="black"/>
                </a:solidFill>
              </a:rPr>
              <a:t>Baartman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 smtClean="0">
              <a:solidFill>
                <a:srgbClr val="000000"/>
              </a:solidFill>
              <a:effectLst/>
              <a:latin typeface="Arial"/>
              <a:ea typeface="Calib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  <a:latin typeface="Arial"/>
                <a:ea typeface="Calibri"/>
              </a:rPr>
              <a:t>22 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Ek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is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hier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om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jou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huis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toe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te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neem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,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23 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daar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waar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die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oeroue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berge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jou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naam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uitroep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!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24  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Ek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 het 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jou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 bed 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berei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 teen die 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voet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 van die berg,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25  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jou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komberse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uitgedos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 met 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boegoe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 en 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  <a:effectLst/>
                <a:latin typeface="Arial"/>
                <a:ea typeface="Calibri"/>
              </a:rPr>
              <a:t>kruisement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.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26 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Daar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waar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die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proteas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pronk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in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geel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en wit,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27 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daar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sing die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rivier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’n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verwelkomingslied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. </a:t>
            </a:r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5" name="Elbow Connector 4"/>
          <p:cNvCxnSpPr/>
          <p:nvPr/>
        </p:nvCxnSpPr>
        <p:spPr>
          <a:xfrm flipV="1">
            <a:off x="2895600" y="1371600"/>
            <a:ext cx="3657600" cy="381000"/>
          </a:xfrm>
          <a:prstGeom prst="bentConnector3">
            <a:avLst>
              <a:gd name="adj1" fmla="val 82197"/>
            </a:avLst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 Single Corner Rectangle 10"/>
          <p:cNvSpPr/>
          <p:nvPr/>
        </p:nvSpPr>
        <p:spPr>
          <a:xfrm>
            <a:off x="5715000" y="152400"/>
            <a:ext cx="2590800" cy="10668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Ek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spreker</a:t>
            </a:r>
            <a:r>
              <a:rPr lang="en-US" dirty="0" smtClean="0">
                <a:solidFill>
                  <a:schemeClr val="tx1"/>
                </a:solidFill>
              </a:rPr>
              <a:t>  is </a:t>
            </a:r>
            <a:r>
              <a:rPr lang="en-US" dirty="0" err="1" smtClean="0">
                <a:solidFill>
                  <a:schemeClr val="tx1"/>
                </a:solidFill>
              </a:rPr>
              <a:t>hier</a:t>
            </a:r>
            <a:r>
              <a:rPr lang="en-US" dirty="0" smtClean="0">
                <a:solidFill>
                  <a:schemeClr val="tx1"/>
                </a:solidFill>
              </a:rPr>
              <a:t> om Sara </a:t>
            </a:r>
            <a:r>
              <a:rPr lang="en-US" dirty="0" err="1" smtClean="0">
                <a:solidFill>
                  <a:schemeClr val="tx1"/>
                </a:solidFill>
              </a:rPr>
              <a:t>te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herbegrawe</a:t>
            </a:r>
            <a:r>
              <a:rPr lang="en-US" dirty="0" smtClean="0">
                <a:solidFill>
                  <a:schemeClr val="tx1"/>
                </a:solidFill>
              </a:rPr>
              <a:t> (</a:t>
            </a:r>
            <a:r>
              <a:rPr lang="en-US" dirty="0" err="1" smtClean="0">
                <a:solidFill>
                  <a:schemeClr val="tx1"/>
                </a:solidFill>
              </a:rPr>
              <a:t>huis</a:t>
            </a:r>
            <a:r>
              <a:rPr lang="en-US" dirty="0" smtClean="0">
                <a:solidFill>
                  <a:schemeClr val="tx1"/>
                </a:solidFill>
              </a:rPr>
              <a:t> toe </a:t>
            </a:r>
            <a:r>
              <a:rPr lang="en-US" dirty="0" err="1" smtClean="0">
                <a:solidFill>
                  <a:schemeClr val="tx1"/>
                </a:solidFill>
              </a:rPr>
              <a:t>te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neem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3" name="Elbow Connector 12"/>
          <p:cNvCxnSpPr/>
          <p:nvPr/>
        </p:nvCxnSpPr>
        <p:spPr>
          <a:xfrm>
            <a:off x="1219200" y="2133600"/>
            <a:ext cx="6553200" cy="12700"/>
          </a:xfrm>
          <a:prstGeom prst="bentConnector3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 Single Corner Rectangle 14"/>
          <p:cNvSpPr/>
          <p:nvPr/>
        </p:nvSpPr>
        <p:spPr>
          <a:xfrm>
            <a:off x="7772400" y="1257300"/>
            <a:ext cx="1371600" cy="2005445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Die </a:t>
            </a:r>
            <a:r>
              <a:rPr lang="en-US" dirty="0" err="1" smtClean="0">
                <a:solidFill>
                  <a:schemeClr val="tx1"/>
                </a:solidFill>
              </a:rPr>
              <a:t>Khoi</a:t>
            </a:r>
            <a:r>
              <a:rPr lang="en-US" dirty="0" smtClean="0">
                <a:solidFill>
                  <a:schemeClr val="tx1"/>
                </a:solidFill>
              </a:rPr>
              <a:t> het </a:t>
            </a:r>
            <a:r>
              <a:rPr lang="en-US" dirty="0" err="1" smtClean="0">
                <a:solidFill>
                  <a:schemeClr val="tx1"/>
                </a:solidFill>
              </a:rPr>
              <a:t>na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natuur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geleef</a:t>
            </a:r>
            <a:r>
              <a:rPr lang="en-US" dirty="0" smtClean="0">
                <a:solidFill>
                  <a:schemeClr val="tx1"/>
                </a:solidFill>
              </a:rPr>
              <a:t>. Die </a:t>
            </a:r>
            <a:r>
              <a:rPr lang="en-US" i="1" dirty="0" err="1" smtClean="0">
                <a:solidFill>
                  <a:schemeClr val="tx1"/>
                </a:solidFill>
              </a:rPr>
              <a:t>berge</a:t>
            </a:r>
            <a:r>
              <a:rPr lang="en-US" dirty="0" smtClean="0">
                <a:solidFill>
                  <a:schemeClr val="tx1"/>
                </a:solidFill>
              </a:rPr>
              <a:t> het Sara </a:t>
            </a:r>
            <a:r>
              <a:rPr lang="en-US" dirty="0" err="1" smtClean="0">
                <a:solidFill>
                  <a:schemeClr val="tx1"/>
                </a:solidFill>
              </a:rPr>
              <a:t>vereer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Right Brace 19"/>
          <p:cNvSpPr/>
          <p:nvPr/>
        </p:nvSpPr>
        <p:spPr>
          <a:xfrm flipH="1">
            <a:off x="304800" y="2146301"/>
            <a:ext cx="304800" cy="673100"/>
          </a:xfrm>
          <a:prstGeom prst="rightBrac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Elbow Connector 21"/>
          <p:cNvCxnSpPr/>
          <p:nvPr/>
        </p:nvCxnSpPr>
        <p:spPr>
          <a:xfrm rot="16200000" flipH="1">
            <a:off x="-130174" y="3070225"/>
            <a:ext cx="2089149" cy="914400"/>
          </a:xfrm>
          <a:prstGeom prst="bentConnector3">
            <a:avLst>
              <a:gd name="adj1" fmla="val 67242"/>
            </a:avLst>
          </a:prstGeom>
          <a:ln w="44450">
            <a:solidFill>
              <a:srgbClr val="7030A0"/>
            </a:solidFill>
            <a:prstDash val="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 Single Corner Rectangle 25"/>
          <p:cNvSpPr/>
          <p:nvPr/>
        </p:nvSpPr>
        <p:spPr>
          <a:xfrm>
            <a:off x="471056" y="4578926"/>
            <a:ext cx="2438400" cy="1593273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Herhaling</a:t>
            </a:r>
            <a:r>
              <a:rPr lang="en-US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en-US" b="1" i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sien</a:t>
            </a:r>
            <a:r>
              <a:rPr lang="en-US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versreël</a:t>
            </a:r>
            <a:r>
              <a:rPr lang="en-US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5 -6</a:t>
            </a:r>
          </a:p>
          <a:p>
            <a:pPr algn="ctr"/>
            <a:r>
              <a:rPr lang="en-US" b="1" i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Doel</a:t>
            </a:r>
            <a:r>
              <a:rPr lang="en-US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:-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Beklemtoon</a:t>
            </a:r>
            <a:r>
              <a:rPr lang="en-US" b="1" dirty="0" smtClean="0">
                <a:solidFill>
                  <a:schemeClr val="tx1"/>
                </a:solidFill>
              </a:rPr>
              <a:t> die </a:t>
            </a:r>
            <a:r>
              <a:rPr lang="en-US" b="1" dirty="0" err="1" smtClean="0">
                <a:solidFill>
                  <a:schemeClr val="tx1"/>
                </a:solidFill>
              </a:rPr>
              <a:t>feit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dat</a:t>
            </a:r>
            <a:r>
              <a:rPr lang="en-US" b="1" dirty="0" smtClean="0">
                <a:solidFill>
                  <a:schemeClr val="tx1"/>
                </a:solidFill>
              </a:rPr>
              <a:t> die </a:t>
            </a:r>
            <a:r>
              <a:rPr lang="en-US" b="1" dirty="0" err="1" smtClean="0">
                <a:solidFill>
                  <a:schemeClr val="tx1"/>
                </a:solidFill>
              </a:rPr>
              <a:t>ontslapene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nou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gaan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rus.</a:t>
            </a:r>
            <a:endParaRPr lang="en-US" b="1" i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Right Brace 26"/>
          <p:cNvSpPr/>
          <p:nvPr/>
        </p:nvSpPr>
        <p:spPr>
          <a:xfrm>
            <a:off x="6781800" y="2908733"/>
            <a:ext cx="609600" cy="708024"/>
          </a:xfrm>
          <a:prstGeom prst="rightBrace">
            <a:avLst>
              <a:gd name="adj1" fmla="val 8333"/>
              <a:gd name="adj2" fmla="val 48043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Elbow Connector 28"/>
          <p:cNvCxnSpPr/>
          <p:nvPr/>
        </p:nvCxnSpPr>
        <p:spPr>
          <a:xfrm rot="5400000">
            <a:off x="5974773" y="3307772"/>
            <a:ext cx="1614055" cy="1524000"/>
          </a:xfrm>
          <a:prstGeom prst="bentConnector3">
            <a:avLst/>
          </a:prstGeom>
          <a:ln w="38100">
            <a:solidFill>
              <a:srgbClr val="7030A0"/>
            </a:solidFill>
            <a:prstDash val="dash"/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 Single Corner Rectangle 29"/>
          <p:cNvSpPr/>
          <p:nvPr/>
        </p:nvSpPr>
        <p:spPr>
          <a:xfrm>
            <a:off x="5410200" y="4876800"/>
            <a:ext cx="3200400" cy="12954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Herhaling</a:t>
            </a:r>
            <a:r>
              <a:rPr lang="en-US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en-US" b="1" i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sien</a:t>
            </a:r>
            <a:r>
              <a:rPr lang="en-US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verseël</a:t>
            </a:r>
            <a:r>
              <a:rPr lang="en-US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7-8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Die </a:t>
            </a:r>
            <a:r>
              <a:rPr lang="en-US" b="1" dirty="0" err="1" smtClean="0">
                <a:solidFill>
                  <a:schemeClr val="tx1"/>
                </a:solidFill>
              </a:rPr>
              <a:t>natuur</a:t>
            </a:r>
            <a:r>
              <a:rPr lang="en-US" b="1" dirty="0" smtClean="0">
                <a:solidFill>
                  <a:schemeClr val="tx1"/>
                </a:solidFill>
              </a:rPr>
              <a:t> (</a:t>
            </a:r>
            <a:r>
              <a:rPr lang="en-US" b="1" dirty="0" err="1" smtClean="0">
                <a:solidFill>
                  <a:schemeClr val="tx1"/>
                </a:solidFill>
              </a:rPr>
              <a:t>rivier</a:t>
            </a:r>
            <a:r>
              <a:rPr lang="en-US" b="1" dirty="0" smtClean="0">
                <a:solidFill>
                  <a:schemeClr val="tx1"/>
                </a:solidFill>
              </a:rPr>
              <a:t> en </a:t>
            </a:r>
            <a:r>
              <a:rPr lang="en-US" b="1" dirty="0" err="1" smtClean="0">
                <a:solidFill>
                  <a:schemeClr val="tx1"/>
                </a:solidFill>
              </a:rPr>
              <a:t>vrolike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chemeClr val="tx1"/>
                </a:solidFill>
              </a:rPr>
              <a:t>proteas</a:t>
            </a:r>
            <a:r>
              <a:rPr lang="en-US" b="1" dirty="0" smtClean="0">
                <a:solidFill>
                  <a:schemeClr val="tx1"/>
                </a:solidFill>
              </a:rPr>
              <a:t>) </a:t>
            </a:r>
            <a:r>
              <a:rPr lang="en-US" b="1" dirty="0" err="1" smtClean="0">
                <a:solidFill>
                  <a:schemeClr val="tx1"/>
                </a:solidFill>
              </a:rPr>
              <a:t>verwelkom</a:t>
            </a:r>
            <a:r>
              <a:rPr lang="en-US" b="1" dirty="0" smtClean="0">
                <a:solidFill>
                  <a:schemeClr val="tx1"/>
                </a:solidFill>
              </a:rPr>
              <a:t> die </a:t>
            </a:r>
            <a:r>
              <a:rPr lang="en-US" b="1" dirty="0" err="1" smtClean="0">
                <a:solidFill>
                  <a:schemeClr val="tx1"/>
                </a:solidFill>
              </a:rPr>
              <a:t>ontslapene</a:t>
            </a:r>
            <a:r>
              <a:rPr lang="en-US" b="1" dirty="0" smtClean="0">
                <a:solidFill>
                  <a:schemeClr val="tx1"/>
                </a:solidFill>
              </a:rPr>
              <a:t>.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z="2000" b="1" smtClean="0">
                <a:solidFill>
                  <a:schemeClr val="tx1"/>
                </a:solidFill>
              </a:rPr>
              <a:t>10</a:t>
            </a:fld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40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20" grpId="0" animBg="1"/>
      <p:bldP spid="26" grpId="0" animBg="1"/>
      <p:bldP spid="27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sz="2600" dirty="0" err="1">
                <a:solidFill>
                  <a:prstClr val="black"/>
                </a:solidFill>
              </a:rPr>
              <a:t>Vir</a:t>
            </a:r>
            <a:r>
              <a:rPr lang="en-US" sz="2600" dirty="0">
                <a:solidFill>
                  <a:prstClr val="black"/>
                </a:solidFill>
              </a:rPr>
              <a:t> Sara </a:t>
            </a:r>
            <a:r>
              <a:rPr lang="en-US" sz="2600" dirty="0" err="1">
                <a:solidFill>
                  <a:prstClr val="black"/>
                </a:solidFill>
              </a:rPr>
              <a:t>Baartman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800" dirty="0" smtClean="0">
              <a:solidFill>
                <a:srgbClr val="000000"/>
              </a:solidFill>
              <a:effectLst/>
              <a:latin typeface="Arial"/>
              <a:ea typeface="Calib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smtClean="0">
                <a:solidFill>
                  <a:srgbClr val="000000"/>
                </a:solidFill>
                <a:latin typeface="Arial"/>
                <a:ea typeface="Calibri"/>
              </a:rPr>
              <a:t>28 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Ek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is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hier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om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jou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huis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toe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te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neem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29 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waar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ek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vir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jou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sal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sing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30  want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jy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het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ook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vrede</a:t>
            </a:r>
            <a:r>
              <a:rPr lang="en-US" sz="28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</a:p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800" dirty="0" smtClean="0">
                <a:effectLst/>
                <a:latin typeface="Arial"/>
                <a:ea typeface="Calibri"/>
                <a:cs typeface="Times New Roman"/>
              </a:rPr>
              <a:t>31  </a:t>
            </a:r>
            <a:r>
              <a:rPr lang="en-US" sz="2800" dirty="0" err="1" smtClean="0">
                <a:effectLst/>
                <a:latin typeface="Arial"/>
                <a:ea typeface="Calibri"/>
                <a:cs typeface="Times New Roman"/>
              </a:rPr>
              <a:t>vir</a:t>
            </a:r>
            <a:r>
              <a:rPr lang="en-US" sz="2800" dirty="0" smtClean="0">
                <a:effectLst/>
                <a:latin typeface="Arial"/>
                <a:ea typeface="Calibri"/>
                <a:cs typeface="Times New Roman"/>
              </a:rPr>
              <a:t> my </a:t>
            </a:r>
            <a:r>
              <a:rPr lang="en-US" sz="2800" dirty="0" err="1" smtClean="0">
                <a:effectLst/>
                <a:latin typeface="Arial"/>
                <a:ea typeface="Calibri"/>
                <a:cs typeface="Times New Roman"/>
              </a:rPr>
              <a:t>gebring</a:t>
            </a:r>
            <a:r>
              <a:rPr lang="en-US" sz="2800" dirty="0" smtClean="0">
                <a:effectLst/>
                <a:latin typeface="Arial"/>
                <a:ea typeface="Calibri"/>
                <a:cs typeface="Times New Roman"/>
              </a:rPr>
              <a:t>.</a:t>
            </a:r>
            <a:endParaRPr lang="en-US" sz="28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mtClean="0"/>
              <a:t>11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257800" y="2971800"/>
            <a:ext cx="2514600" cy="2133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Laaste</a:t>
            </a:r>
            <a:r>
              <a:rPr lang="en-US" dirty="0" smtClean="0">
                <a:solidFill>
                  <a:schemeClr val="tx1"/>
                </a:solidFill>
              </a:rPr>
              <a:t> twee </a:t>
            </a:r>
            <a:r>
              <a:rPr lang="en-US" dirty="0" err="1" smtClean="0">
                <a:solidFill>
                  <a:schemeClr val="tx1"/>
                </a:solidFill>
              </a:rPr>
              <a:t>versreëls</a:t>
            </a:r>
            <a:r>
              <a:rPr lang="en-US" dirty="0" smtClean="0">
                <a:solidFill>
                  <a:schemeClr val="tx1"/>
                </a:solidFill>
              </a:rPr>
              <a:t>  </a:t>
            </a:r>
            <a:r>
              <a:rPr lang="en-US" dirty="0" err="1" smtClean="0">
                <a:solidFill>
                  <a:schemeClr val="tx1"/>
                </a:solidFill>
              </a:rPr>
              <a:t>verduidelik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waarom</a:t>
            </a:r>
            <a:r>
              <a:rPr lang="en-US" dirty="0" smtClean="0">
                <a:solidFill>
                  <a:schemeClr val="tx1"/>
                </a:solidFill>
              </a:rPr>
              <a:t> die </a:t>
            </a:r>
            <a:r>
              <a:rPr lang="en-US" dirty="0" err="1" smtClean="0">
                <a:solidFill>
                  <a:schemeClr val="tx1"/>
                </a:solidFill>
              </a:rPr>
              <a:t>spreker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haar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hulde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aan</a:t>
            </a:r>
            <a:r>
              <a:rPr lang="en-US" dirty="0" smtClean="0">
                <a:solidFill>
                  <a:schemeClr val="tx1"/>
                </a:solidFill>
              </a:rPr>
              <a:t> die </a:t>
            </a:r>
            <a:r>
              <a:rPr lang="en-US" dirty="0" err="1" smtClean="0">
                <a:solidFill>
                  <a:schemeClr val="tx1"/>
                </a:solidFill>
              </a:rPr>
              <a:t>ontslapene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wil</a:t>
            </a:r>
            <a:r>
              <a:rPr lang="en-US" dirty="0" smtClean="0">
                <a:solidFill>
                  <a:schemeClr val="tx1"/>
                </a:solidFill>
              </a:rPr>
              <a:t> bring.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7" name="Elbow Connector 6"/>
          <p:cNvCxnSpPr/>
          <p:nvPr/>
        </p:nvCxnSpPr>
        <p:spPr>
          <a:xfrm>
            <a:off x="1295400" y="2590800"/>
            <a:ext cx="4038600" cy="1447800"/>
          </a:xfrm>
          <a:prstGeom prst="bentConnector3">
            <a:avLst>
              <a:gd name="adj1" fmla="val 56175"/>
            </a:avLst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676400" y="4495801"/>
            <a:ext cx="2667000" cy="1981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ZA" dirty="0" smtClean="0"/>
              <a:t>Let </a:t>
            </a:r>
            <a:r>
              <a:rPr lang="en-ZA" dirty="0" err="1" smtClean="0"/>
              <a:t>wel</a:t>
            </a:r>
            <a:r>
              <a:rPr lang="en-ZA" dirty="0" smtClean="0"/>
              <a:t>: </a:t>
            </a:r>
            <a:r>
              <a:rPr lang="en-ZA" dirty="0" err="1" smtClean="0"/>
              <a:t>reël</a:t>
            </a:r>
            <a:r>
              <a:rPr lang="en-ZA" dirty="0" smtClean="0"/>
              <a:t> 18-21 </a:t>
            </a:r>
            <a:r>
              <a:rPr lang="en-ZA" dirty="0" err="1" smtClean="0"/>
              <a:t>kan</a:t>
            </a:r>
            <a:r>
              <a:rPr lang="en-ZA" dirty="0" smtClean="0"/>
              <a:t> </a:t>
            </a:r>
            <a:r>
              <a:rPr lang="en-ZA" dirty="0" err="1" smtClean="0"/>
              <a:t>ook</a:t>
            </a:r>
            <a:r>
              <a:rPr lang="en-ZA" dirty="0" smtClean="0"/>
              <a:t> </a:t>
            </a:r>
            <a:r>
              <a:rPr lang="en-ZA" dirty="0" err="1" smtClean="0"/>
              <a:t>gesien</a:t>
            </a:r>
            <a:r>
              <a:rPr lang="en-ZA" dirty="0" smtClean="0"/>
              <a:t> word as ‘n </a:t>
            </a:r>
            <a:r>
              <a:rPr lang="en-ZA" dirty="0" err="1" smtClean="0"/>
              <a:t>gesprek</a:t>
            </a:r>
            <a:r>
              <a:rPr lang="en-ZA" dirty="0" smtClean="0"/>
              <a:t> </a:t>
            </a:r>
            <a:r>
              <a:rPr lang="en-ZA" dirty="0" err="1" smtClean="0"/>
              <a:t>wat</a:t>
            </a:r>
            <a:r>
              <a:rPr lang="en-ZA" dirty="0" smtClean="0"/>
              <a:t> Sara se </a:t>
            </a:r>
            <a:r>
              <a:rPr lang="en-ZA" dirty="0" err="1" smtClean="0"/>
              <a:t>oorlede</a:t>
            </a:r>
            <a:r>
              <a:rPr lang="en-ZA" dirty="0" smtClean="0"/>
              <a:t> </a:t>
            </a:r>
            <a:r>
              <a:rPr lang="en-ZA" dirty="0" err="1" smtClean="0"/>
              <a:t>verloofde</a:t>
            </a:r>
            <a:r>
              <a:rPr lang="en-ZA" dirty="0" smtClean="0"/>
              <a:t> met </a:t>
            </a:r>
            <a:r>
              <a:rPr lang="en-ZA" dirty="0" err="1" smtClean="0"/>
              <a:t>haar</a:t>
            </a:r>
            <a:r>
              <a:rPr lang="en-ZA" dirty="0" smtClean="0"/>
              <a:t> </a:t>
            </a:r>
            <a:r>
              <a:rPr lang="en-ZA" dirty="0" err="1" smtClean="0"/>
              <a:t>voer</a:t>
            </a:r>
            <a:r>
              <a:rPr lang="en-ZA" dirty="0" smtClean="0"/>
              <a:t> en </a:t>
            </a:r>
            <a:r>
              <a:rPr lang="en-ZA" dirty="0" err="1" smtClean="0"/>
              <a:t>wat</a:t>
            </a:r>
            <a:r>
              <a:rPr lang="en-ZA" dirty="0" smtClean="0"/>
              <a:t> </a:t>
            </a:r>
            <a:r>
              <a:rPr lang="en-ZA" dirty="0" err="1" smtClean="0"/>
              <a:t>sy</a:t>
            </a:r>
            <a:r>
              <a:rPr lang="en-ZA" dirty="0" smtClean="0"/>
              <a:t> </a:t>
            </a:r>
            <a:r>
              <a:rPr lang="en-ZA" dirty="0" err="1" smtClean="0"/>
              <a:t>lof</a:t>
            </a:r>
            <a:r>
              <a:rPr lang="en-ZA" dirty="0" smtClean="0"/>
              <a:t> </a:t>
            </a:r>
            <a:r>
              <a:rPr lang="en-ZA" dirty="0" err="1" smtClean="0"/>
              <a:t>aan</a:t>
            </a:r>
            <a:r>
              <a:rPr lang="en-ZA" dirty="0" smtClean="0"/>
              <a:t> </a:t>
            </a:r>
            <a:r>
              <a:rPr lang="en-ZA" dirty="0" err="1" smtClean="0"/>
              <a:t>sy</a:t>
            </a:r>
            <a:r>
              <a:rPr lang="en-ZA" dirty="0" smtClean="0"/>
              <a:t> </a:t>
            </a:r>
            <a:r>
              <a:rPr lang="en-ZA" dirty="0" err="1" smtClean="0"/>
              <a:t>geliefde</a:t>
            </a:r>
            <a:r>
              <a:rPr lang="en-ZA" dirty="0" smtClean="0"/>
              <a:t> bring (</a:t>
            </a:r>
            <a:r>
              <a:rPr lang="en-ZA" dirty="0" err="1" smtClean="0"/>
              <a:t>liefdesballade</a:t>
            </a:r>
            <a:r>
              <a:rPr lang="en-ZA" dirty="0" smtClean="0"/>
              <a:t>)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2008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1143000"/>
          </a:xfrm>
        </p:spPr>
        <p:txBody>
          <a:bodyPr/>
          <a:lstStyle/>
          <a:p>
            <a:pPr algn="ctr"/>
            <a:r>
              <a:rPr lang="en-US" dirty="0" err="1" smtClean="0"/>
              <a:t>agtergrondsinligting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ZA" sz="1800" dirty="0" smtClean="0">
                <a:solidFill>
                  <a:schemeClr val="tx2"/>
                </a:solidFill>
              </a:rPr>
              <a:t>Sara (</a:t>
            </a:r>
            <a:r>
              <a:rPr lang="en-ZA" sz="1800" dirty="0" err="1" smtClean="0">
                <a:solidFill>
                  <a:schemeClr val="tx2"/>
                </a:solidFill>
              </a:rPr>
              <a:t>Saartjie</a:t>
            </a:r>
            <a:r>
              <a:rPr lang="en-ZA" sz="1800" dirty="0" smtClean="0">
                <a:solidFill>
                  <a:schemeClr val="tx2"/>
                </a:solidFill>
              </a:rPr>
              <a:t>) </a:t>
            </a:r>
            <a:r>
              <a:rPr lang="en-ZA" sz="1800" dirty="0" err="1" smtClean="0">
                <a:solidFill>
                  <a:schemeClr val="tx2"/>
                </a:solidFill>
              </a:rPr>
              <a:t>Baartman</a:t>
            </a:r>
            <a:r>
              <a:rPr lang="en-ZA" sz="1800" dirty="0" smtClean="0">
                <a:solidFill>
                  <a:schemeClr val="tx2"/>
                </a:solidFill>
              </a:rPr>
              <a:t> </a:t>
            </a:r>
            <a:r>
              <a:rPr lang="en-ZA" sz="1800" dirty="0" smtClean="0"/>
              <a:t>was 'n </a:t>
            </a:r>
            <a:r>
              <a:rPr lang="en-ZA" sz="1800" dirty="0" err="1" smtClean="0"/>
              <a:t>Khoivrou</a:t>
            </a:r>
            <a:r>
              <a:rPr lang="en-ZA" sz="1800" dirty="0" smtClean="0"/>
              <a:t> </a:t>
            </a:r>
            <a:r>
              <a:rPr lang="en-ZA" sz="1800" dirty="0" err="1"/>
              <a:t>wat</a:t>
            </a:r>
            <a:r>
              <a:rPr lang="en-ZA" sz="1800" dirty="0"/>
              <a:t> in </a:t>
            </a:r>
            <a:r>
              <a:rPr lang="en-ZA" sz="1800" dirty="0" err="1"/>
              <a:t>ongeveer</a:t>
            </a:r>
            <a:r>
              <a:rPr lang="en-ZA" sz="1800" dirty="0"/>
              <a:t> 1790 in die </a:t>
            </a:r>
            <a:r>
              <a:rPr lang="en-ZA" sz="1800" dirty="0" err="1"/>
              <a:t>Gamtoosvallei</a:t>
            </a:r>
            <a:r>
              <a:rPr lang="en-ZA" sz="1800" dirty="0"/>
              <a:t> </a:t>
            </a:r>
            <a:r>
              <a:rPr lang="en-ZA" sz="1800" dirty="0" err="1"/>
              <a:t>gebore</a:t>
            </a:r>
            <a:r>
              <a:rPr lang="en-ZA" sz="1800" dirty="0"/>
              <a:t> is en toe </a:t>
            </a:r>
            <a:r>
              <a:rPr lang="en-ZA" sz="1800" dirty="0" err="1"/>
              <a:t>sy</a:t>
            </a:r>
            <a:r>
              <a:rPr lang="en-ZA" sz="1800" dirty="0"/>
              <a:t> </a:t>
            </a:r>
            <a:r>
              <a:rPr lang="en-ZA" sz="1800" dirty="0" err="1"/>
              <a:t>sowat</a:t>
            </a:r>
            <a:r>
              <a:rPr lang="en-ZA" sz="1800" dirty="0"/>
              <a:t> </a:t>
            </a:r>
            <a:r>
              <a:rPr lang="en-ZA" sz="1800" dirty="0" err="1"/>
              <a:t>twintig</a:t>
            </a:r>
            <a:r>
              <a:rPr lang="en-ZA" sz="1800" dirty="0"/>
              <a:t> </a:t>
            </a:r>
            <a:r>
              <a:rPr lang="en-ZA" sz="1800" dirty="0" err="1"/>
              <a:t>jaar</a:t>
            </a:r>
            <a:r>
              <a:rPr lang="en-ZA" sz="1800" dirty="0"/>
              <a:t> </a:t>
            </a:r>
            <a:r>
              <a:rPr lang="en-ZA" sz="1800" dirty="0" err="1"/>
              <a:t>oud</a:t>
            </a:r>
            <a:r>
              <a:rPr lang="en-ZA" sz="1800" dirty="0"/>
              <a:t> </a:t>
            </a:r>
            <a:r>
              <a:rPr lang="en-ZA" sz="1800" dirty="0" smtClean="0"/>
              <a:t>was</a:t>
            </a:r>
            <a:r>
              <a:rPr lang="en-ZA" sz="1800" dirty="0"/>
              <a:t>, </a:t>
            </a:r>
            <a:r>
              <a:rPr lang="en-ZA" sz="1800" dirty="0" err="1"/>
              <a:t>verkoop</a:t>
            </a:r>
            <a:r>
              <a:rPr lang="en-ZA" sz="1800" dirty="0"/>
              <a:t> is </a:t>
            </a:r>
            <a:r>
              <a:rPr lang="en-ZA" sz="1800" dirty="0" err="1"/>
              <a:t>aan</a:t>
            </a:r>
            <a:r>
              <a:rPr lang="en-ZA" sz="1800" dirty="0"/>
              <a:t> ’n </a:t>
            </a:r>
            <a:r>
              <a:rPr lang="en-ZA" sz="1800" dirty="0" err="1"/>
              <a:t>Londense</a:t>
            </a:r>
            <a:r>
              <a:rPr lang="en-ZA" sz="1800" dirty="0"/>
              <a:t> </a:t>
            </a:r>
            <a:r>
              <a:rPr lang="en-ZA" sz="1800" dirty="0" err="1"/>
              <a:t>sirkusbaas</a:t>
            </a:r>
            <a:r>
              <a:rPr lang="en-ZA" sz="1800" dirty="0"/>
              <a:t>. </a:t>
            </a:r>
            <a:r>
              <a:rPr lang="en-ZA" sz="1800" dirty="0" smtClean="0"/>
              <a:t>In </a:t>
            </a:r>
            <a:r>
              <a:rPr lang="en-ZA" sz="1800" dirty="0" err="1" smtClean="0"/>
              <a:t>Londen</a:t>
            </a:r>
            <a:r>
              <a:rPr lang="en-ZA" sz="1800" dirty="0" smtClean="0"/>
              <a:t> </a:t>
            </a:r>
            <a:r>
              <a:rPr lang="en-ZA" sz="1800" dirty="0"/>
              <a:t>is </a:t>
            </a:r>
            <a:r>
              <a:rPr lang="en-ZA" sz="1800" dirty="0" err="1"/>
              <a:t>haar</a:t>
            </a:r>
            <a:r>
              <a:rPr lang="en-ZA" sz="1800" dirty="0"/>
              <a:t> </a:t>
            </a:r>
            <a:r>
              <a:rPr lang="en-ZA" sz="1800" dirty="0" err="1"/>
              <a:t>menseregte</a:t>
            </a:r>
            <a:r>
              <a:rPr lang="en-ZA" sz="1800" dirty="0"/>
              <a:t> op </a:t>
            </a:r>
            <a:r>
              <a:rPr lang="en-ZA" sz="1800" dirty="0" err="1"/>
              <a:t>gruwelike</a:t>
            </a:r>
            <a:r>
              <a:rPr lang="en-ZA" sz="1800" dirty="0"/>
              <a:t> </a:t>
            </a:r>
            <a:r>
              <a:rPr lang="en-ZA" sz="1800" dirty="0" err="1"/>
              <a:t>wyse</a:t>
            </a:r>
            <a:r>
              <a:rPr lang="en-ZA" sz="1800" dirty="0"/>
              <a:t> </a:t>
            </a:r>
            <a:r>
              <a:rPr lang="en-ZA" sz="1800" dirty="0" err="1"/>
              <a:t>geskend</a:t>
            </a:r>
            <a:r>
              <a:rPr lang="en-ZA" sz="1800" dirty="0"/>
              <a:t> </a:t>
            </a:r>
            <a:r>
              <a:rPr lang="en-ZA" sz="1800" dirty="0" err="1"/>
              <a:t>deurdat</a:t>
            </a:r>
            <a:r>
              <a:rPr lang="en-ZA" sz="1800" dirty="0"/>
              <a:t> </a:t>
            </a:r>
            <a:r>
              <a:rPr lang="en-ZA" sz="1800" dirty="0" err="1"/>
              <a:t>sy</a:t>
            </a:r>
            <a:r>
              <a:rPr lang="en-ZA" sz="1800" dirty="0"/>
              <a:t> as ’n </a:t>
            </a:r>
            <a:r>
              <a:rPr lang="en-ZA" sz="1800" dirty="0" err="1"/>
              <a:t>eienaardigheid</a:t>
            </a:r>
            <a:r>
              <a:rPr lang="en-ZA" sz="1800" dirty="0"/>
              <a:t> ten </a:t>
            </a:r>
            <a:r>
              <a:rPr lang="en-ZA" sz="1800" dirty="0" err="1"/>
              <a:t>toon</a:t>
            </a:r>
            <a:r>
              <a:rPr lang="en-ZA" sz="1800" dirty="0"/>
              <a:t> </a:t>
            </a:r>
            <a:r>
              <a:rPr lang="en-ZA" sz="1800" dirty="0" err="1"/>
              <a:t>gestel</a:t>
            </a:r>
            <a:r>
              <a:rPr lang="en-ZA" sz="1800" dirty="0"/>
              <a:t> is, </a:t>
            </a:r>
            <a:r>
              <a:rPr lang="en-ZA" sz="1800" dirty="0" err="1"/>
              <a:t>omdat</a:t>
            </a:r>
            <a:r>
              <a:rPr lang="en-ZA" sz="1800" dirty="0"/>
              <a:t> </a:t>
            </a:r>
            <a:r>
              <a:rPr lang="en-ZA" sz="1800" dirty="0" err="1"/>
              <a:t>sy</a:t>
            </a:r>
            <a:r>
              <a:rPr lang="en-ZA" sz="1800" dirty="0"/>
              <a:t> so </a:t>
            </a:r>
            <a:r>
              <a:rPr lang="en-ZA" sz="1800" dirty="0" err="1"/>
              <a:t>anders</a:t>
            </a:r>
            <a:r>
              <a:rPr lang="en-ZA" sz="1800" dirty="0"/>
              <a:t> as </a:t>
            </a:r>
            <a:r>
              <a:rPr lang="en-ZA" sz="1800" dirty="0" err="1"/>
              <a:t>Europese</a:t>
            </a:r>
            <a:r>
              <a:rPr lang="en-ZA" sz="1800" dirty="0"/>
              <a:t> </a:t>
            </a:r>
            <a:r>
              <a:rPr lang="en-ZA" sz="1800" dirty="0" err="1"/>
              <a:t>vroue</a:t>
            </a:r>
            <a:r>
              <a:rPr lang="en-ZA" sz="1800" dirty="0"/>
              <a:t> </a:t>
            </a:r>
            <a:r>
              <a:rPr lang="en-ZA" sz="1800" dirty="0" err="1"/>
              <a:t>gelyk</a:t>
            </a:r>
            <a:r>
              <a:rPr lang="en-ZA" sz="1800" dirty="0"/>
              <a:t> het. </a:t>
            </a:r>
            <a:r>
              <a:rPr lang="en-ZA" sz="1800" dirty="0" err="1"/>
              <a:t>Wat</a:t>
            </a:r>
            <a:r>
              <a:rPr lang="en-ZA" sz="1800" dirty="0"/>
              <a:t> in </a:t>
            </a:r>
            <a:r>
              <a:rPr lang="en-ZA" sz="1800" dirty="0" err="1"/>
              <a:t>haar</a:t>
            </a:r>
            <a:r>
              <a:rPr lang="en-ZA" sz="1800" dirty="0"/>
              <a:t> </a:t>
            </a:r>
            <a:r>
              <a:rPr lang="en-ZA" sz="1800" dirty="0" err="1"/>
              <a:t>Afrikakultuur</a:t>
            </a:r>
            <a:r>
              <a:rPr lang="en-ZA" sz="1800" dirty="0"/>
              <a:t> </a:t>
            </a:r>
            <a:r>
              <a:rPr lang="en-ZA" sz="1800" dirty="0" err="1"/>
              <a:t>skoonheid</a:t>
            </a:r>
            <a:r>
              <a:rPr lang="en-ZA" sz="1800" dirty="0"/>
              <a:t> was, was </a:t>
            </a:r>
            <a:r>
              <a:rPr lang="en-ZA" sz="1800" dirty="0" err="1"/>
              <a:t>vir</a:t>
            </a:r>
            <a:r>
              <a:rPr lang="en-ZA" sz="1800" dirty="0"/>
              <a:t> die </a:t>
            </a:r>
            <a:r>
              <a:rPr lang="en-ZA" sz="1800" dirty="0" err="1"/>
              <a:t>Europeër</a:t>
            </a:r>
            <a:r>
              <a:rPr lang="en-ZA" sz="1800" dirty="0"/>
              <a:t> ’n </a:t>
            </a:r>
            <a:r>
              <a:rPr lang="en-ZA" sz="1800" dirty="0" err="1"/>
              <a:t>lagwekkende</a:t>
            </a:r>
            <a:r>
              <a:rPr lang="en-ZA" sz="1800" dirty="0"/>
              <a:t> </a:t>
            </a:r>
            <a:r>
              <a:rPr lang="en-ZA" sz="1800" dirty="0" err="1"/>
              <a:t>skouspel</a:t>
            </a:r>
            <a:r>
              <a:rPr lang="en-ZA" sz="1800" dirty="0"/>
              <a:t>. </a:t>
            </a:r>
            <a:r>
              <a:rPr lang="en-ZA" sz="1800" dirty="0" err="1"/>
              <a:t>Sy</a:t>
            </a:r>
            <a:r>
              <a:rPr lang="en-ZA" sz="1800" dirty="0"/>
              <a:t> is </a:t>
            </a:r>
            <a:r>
              <a:rPr lang="en-ZA" sz="1800" dirty="0" err="1"/>
              <a:t>selfs</a:t>
            </a:r>
            <a:r>
              <a:rPr lang="en-ZA" sz="1800" dirty="0"/>
              <a:t> </a:t>
            </a:r>
            <a:r>
              <a:rPr lang="en-ZA" sz="1800" dirty="0" err="1"/>
              <a:t>aan</a:t>
            </a:r>
            <a:r>
              <a:rPr lang="en-ZA" sz="1800" dirty="0"/>
              <a:t> </a:t>
            </a:r>
            <a:r>
              <a:rPr lang="en-ZA" sz="1800" dirty="0" err="1"/>
              <a:t>anatomiese</a:t>
            </a:r>
            <a:r>
              <a:rPr lang="en-ZA" sz="1800" dirty="0"/>
              <a:t> </a:t>
            </a:r>
            <a:r>
              <a:rPr lang="en-ZA" sz="1800" dirty="0" err="1"/>
              <a:t>ondersoeke</a:t>
            </a:r>
            <a:r>
              <a:rPr lang="en-ZA" sz="1800" dirty="0"/>
              <a:t> by die </a:t>
            </a:r>
            <a:r>
              <a:rPr lang="en-ZA" sz="1800" dirty="0" err="1"/>
              <a:t>Natuurhistoriese</a:t>
            </a:r>
            <a:r>
              <a:rPr lang="en-ZA" sz="1800" dirty="0"/>
              <a:t> Museum in </a:t>
            </a:r>
            <a:r>
              <a:rPr lang="en-ZA" sz="1800" dirty="0" err="1"/>
              <a:t>Londen</a:t>
            </a:r>
            <a:r>
              <a:rPr lang="en-ZA" sz="1800" dirty="0"/>
              <a:t> </a:t>
            </a:r>
            <a:r>
              <a:rPr lang="en-ZA" sz="1800" dirty="0" err="1"/>
              <a:t>onderwerp</a:t>
            </a:r>
            <a:r>
              <a:rPr lang="en-ZA" sz="1800" dirty="0"/>
              <a:t>. Na </a:t>
            </a:r>
            <a:r>
              <a:rPr lang="en-ZA" sz="1800" dirty="0" err="1"/>
              <a:t>bewering</a:t>
            </a:r>
            <a:r>
              <a:rPr lang="en-ZA" sz="1800" dirty="0"/>
              <a:t> was </a:t>
            </a:r>
            <a:r>
              <a:rPr lang="en-ZA" sz="1800" dirty="0" err="1"/>
              <a:t>haar</a:t>
            </a:r>
            <a:r>
              <a:rPr lang="en-ZA" sz="1800" dirty="0"/>
              <a:t> </a:t>
            </a:r>
            <a:r>
              <a:rPr lang="en-ZA" sz="1800" dirty="0" err="1"/>
              <a:t>laaste</a:t>
            </a:r>
            <a:r>
              <a:rPr lang="en-ZA" sz="1800" dirty="0"/>
              <a:t> </a:t>
            </a:r>
            <a:r>
              <a:rPr lang="en-ZA" sz="1800" dirty="0" err="1"/>
              <a:t>woorde</a:t>
            </a:r>
            <a:r>
              <a:rPr lang="en-ZA" sz="1800" dirty="0"/>
              <a:t> “</a:t>
            </a:r>
            <a:r>
              <a:rPr lang="en-ZA" sz="1800" dirty="0" err="1"/>
              <a:t>Saartjie</a:t>
            </a:r>
            <a:r>
              <a:rPr lang="en-ZA" sz="1800" dirty="0"/>
              <a:t> </a:t>
            </a:r>
            <a:r>
              <a:rPr lang="en-ZA" sz="1800" dirty="0" err="1"/>
              <a:t>gaan</a:t>
            </a:r>
            <a:r>
              <a:rPr lang="en-ZA" sz="1800" dirty="0"/>
              <a:t> </a:t>
            </a:r>
            <a:r>
              <a:rPr lang="en-ZA" sz="1800" dirty="0" err="1"/>
              <a:t>huis</a:t>
            </a:r>
            <a:r>
              <a:rPr lang="en-ZA" sz="1800" dirty="0"/>
              <a:t> toe” toe </a:t>
            </a:r>
            <a:r>
              <a:rPr lang="en-ZA" sz="1800" dirty="0" err="1"/>
              <a:t>sy</a:t>
            </a:r>
            <a:r>
              <a:rPr lang="en-ZA" sz="1800" dirty="0"/>
              <a:t> in 1815 in Parys, </a:t>
            </a:r>
            <a:r>
              <a:rPr lang="en-ZA" sz="1800" dirty="0" err="1"/>
              <a:t>Frankryk</a:t>
            </a:r>
            <a:r>
              <a:rPr lang="en-ZA" sz="1800" dirty="0"/>
              <a:t>, </a:t>
            </a:r>
            <a:r>
              <a:rPr lang="en-ZA" sz="1800" dirty="0" err="1"/>
              <a:t>oorlede</a:t>
            </a:r>
            <a:r>
              <a:rPr lang="en-ZA" sz="1800" dirty="0"/>
              <a:t> is. </a:t>
            </a:r>
            <a:r>
              <a:rPr lang="en-ZA" sz="1800" dirty="0" err="1"/>
              <a:t>Haar</a:t>
            </a:r>
            <a:r>
              <a:rPr lang="en-ZA" sz="1800" dirty="0"/>
              <a:t> </a:t>
            </a:r>
            <a:r>
              <a:rPr lang="en-ZA" sz="1800" dirty="0" err="1"/>
              <a:t>liggaam</a:t>
            </a:r>
            <a:r>
              <a:rPr lang="en-ZA" sz="1800" dirty="0"/>
              <a:t> is </a:t>
            </a:r>
            <a:r>
              <a:rPr lang="en-ZA" sz="1800" dirty="0" err="1"/>
              <a:t>selfs</a:t>
            </a:r>
            <a:r>
              <a:rPr lang="en-ZA" sz="1800" dirty="0"/>
              <a:t> </a:t>
            </a:r>
            <a:r>
              <a:rPr lang="en-ZA" sz="1800" dirty="0" err="1"/>
              <a:t>gedissekteer</a:t>
            </a:r>
            <a:r>
              <a:rPr lang="en-ZA" sz="1800" dirty="0"/>
              <a:t> en </a:t>
            </a:r>
            <a:r>
              <a:rPr lang="en-ZA" sz="1800" dirty="0" err="1"/>
              <a:t>haar</a:t>
            </a:r>
            <a:r>
              <a:rPr lang="en-ZA" sz="1800" dirty="0"/>
              <a:t> </a:t>
            </a:r>
            <a:r>
              <a:rPr lang="en-ZA" sz="1800" dirty="0" err="1"/>
              <a:t>oorskot</a:t>
            </a:r>
            <a:r>
              <a:rPr lang="en-ZA" sz="1800" dirty="0"/>
              <a:t> is ten </a:t>
            </a:r>
            <a:r>
              <a:rPr lang="en-ZA" sz="1800" dirty="0" err="1" smtClean="0"/>
              <a:t>toon</a:t>
            </a:r>
            <a:r>
              <a:rPr lang="en-ZA" sz="1800" dirty="0"/>
              <a:t> </a:t>
            </a:r>
            <a:r>
              <a:rPr lang="en-ZA" sz="1800" dirty="0" err="1"/>
              <a:t>gestel</a:t>
            </a:r>
            <a:r>
              <a:rPr lang="en-ZA" sz="1800" dirty="0"/>
              <a:t>. </a:t>
            </a:r>
            <a:r>
              <a:rPr lang="en-ZA" sz="1800" dirty="0" err="1"/>
              <a:t>Vir</a:t>
            </a:r>
            <a:r>
              <a:rPr lang="en-ZA" sz="1800" dirty="0"/>
              <a:t> </a:t>
            </a:r>
            <a:r>
              <a:rPr lang="en-ZA" sz="1800" dirty="0" err="1"/>
              <a:t>meer</a:t>
            </a:r>
            <a:r>
              <a:rPr lang="en-ZA" sz="1800" dirty="0"/>
              <a:t> as ’n </a:t>
            </a:r>
            <a:r>
              <a:rPr lang="en-ZA" sz="1800" dirty="0" err="1"/>
              <a:t>eeu</a:t>
            </a:r>
            <a:r>
              <a:rPr lang="en-ZA" sz="1800" dirty="0"/>
              <a:t> en ’n half </a:t>
            </a:r>
            <a:r>
              <a:rPr lang="en-ZA" sz="1800" dirty="0" err="1"/>
              <a:t>kon</a:t>
            </a:r>
            <a:r>
              <a:rPr lang="en-ZA" sz="1800" dirty="0"/>
              <a:t> </a:t>
            </a:r>
            <a:r>
              <a:rPr lang="en-ZA" sz="1800" dirty="0" err="1"/>
              <a:t>mense</a:t>
            </a:r>
            <a:r>
              <a:rPr lang="en-ZA" sz="1800" dirty="0"/>
              <a:t> steeds </a:t>
            </a:r>
            <a:r>
              <a:rPr lang="en-ZA" sz="1800" dirty="0" err="1"/>
              <a:t>na</a:t>
            </a:r>
            <a:r>
              <a:rPr lang="en-ZA" sz="1800" dirty="0"/>
              <a:t> </a:t>
            </a:r>
            <a:r>
              <a:rPr lang="en-ZA" sz="1800" dirty="0" err="1"/>
              <a:t>haar</a:t>
            </a:r>
            <a:r>
              <a:rPr lang="en-ZA" sz="1800" dirty="0"/>
              <a:t> </a:t>
            </a:r>
            <a:r>
              <a:rPr lang="en-ZA" sz="1800" dirty="0" err="1"/>
              <a:t>brein</a:t>
            </a:r>
            <a:r>
              <a:rPr lang="en-ZA" sz="1800" dirty="0"/>
              <a:t> en </a:t>
            </a:r>
            <a:r>
              <a:rPr lang="en-ZA" sz="1800" dirty="0" err="1"/>
              <a:t>beendere</a:t>
            </a:r>
            <a:r>
              <a:rPr lang="en-ZA" sz="1800" dirty="0"/>
              <a:t> </a:t>
            </a:r>
            <a:r>
              <a:rPr lang="en-ZA" sz="1800" dirty="0" err="1"/>
              <a:t>gaan</a:t>
            </a:r>
            <a:r>
              <a:rPr lang="en-ZA" sz="1800" dirty="0"/>
              <a:t> </a:t>
            </a:r>
            <a:r>
              <a:rPr lang="en-ZA" sz="1800" dirty="0" err="1"/>
              <a:t>kyk</a:t>
            </a:r>
            <a:r>
              <a:rPr lang="en-ZA" sz="1800" dirty="0"/>
              <a:t> in ’n </a:t>
            </a:r>
            <a:r>
              <a:rPr lang="en-ZA" sz="1800" dirty="0" err="1"/>
              <a:t>Paryse</a:t>
            </a:r>
            <a:r>
              <a:rPr lang="en-ZA" sz="1800" dirty="0"/>
              <a:t> museum. </a:t>
            </a:r>
            <a:r>
              <a:rPr lang="en-ZA" sz="1800" dirty="0" err="1"/>
              <a:t>Sy</a:t>
            </a:r>
            <a:r>
              <a:rPr lang="en-ZA" sz="1800" dirty="0"/>
              <a:t> is later in Parys </a:t>
            </a:r>
            <a:r>
              <a:rPr lang="en-ZA" sz="1800" dirty="0" err="1"/>
              <a:t>begrawe</a:t>
            </a:r>
            <a:r>
              <a:rPr lang="en-ZA" sz="1800" dirty="0"/>
              <a:t>, maar Nelson Mandela het </a:t>
            </a:r>
            <a:r>
              <a:rPr lang="en-ZA" sz="1800" dirty="0" err="1"/>
              <a:t>gevra</a:t>
            </a:r>
            <a:r>
              <a:rPr lang="en-ZA" sz="1800" dirty="0"/>
              <a:t> </a:t>
            </a:r>
            <a:r>
              <a:rPr lang="en-ZA" sz="1800" dirty="0" err="1"/>
              <a:t>dat</a:t>
            </a:r>
            <a:r>
              <a:rPr lang="en-ZA" sz="1800" dirty="0"/>
              <a:t> </a:t>
            </a:r>
            <a:r>
              <a:rPr lang="en-ZA" sz="1800" dirty="0" err="1"/>
              <a:t>haar</a:t>
            </a:r>
            <a:r>
              <a:rPr lang="en-ZA" sz="1800" dirty="0"/>
              <a:t> </a:t>
            </a:r>
            <a:r>
              <a:rPr lang="en-ZA" sz="1800" dirty="0" err="1"/>
              <a:t>oorskot</a:t>
            </a:r>
            <a:r>
              <a:rPr lang="en-ZA" sz="1800" dirty="0"/>
              <a:t> </a:t>
            </a:r>
            <a:r>
              <a:rPr lang="en-ZA" sz="1800" dirty="0" err="1"/>
              <a:t>na</a:t>
            </a:r>
            <a:r>
              <a:rPr lang="en-ZA" sz="1800" dirty="0"/>
              <a:t> </a:t>
            </a:r>
            <a:r>
              <a:rPr lang="en-ZA" sz="1800" dirty="0" err="1"/>
              <a:t>Suid-Afrika</a:t>
            </a:r>
            <a:r>
              <a:rPr lang="en-ZA" sz="1800" dirty="0"/>
              <a:t> </a:t>
            </a:r>
            <a:r>
              <a:rPr lang="en-ZA" sz="1800" dirty="0" err="1"/>
              <a:t>teruggebring</a:t>
            </a:r>
            <a:r>
              <a:rPr lang="en-ZA" sz="1800" dirty="0"/>
              <a:t> word. </a:t>
            </a:r>
            <a:r>
              <a:rPr lang="en-ZA" sz="1800" dirty="0" err="1"/>
              <a:t>Frankryk</a:t>
            </a:r>
            <a:r>
              <a:rPr lang="en-ZA" sz="1800" dirty="0"/>
              <a:t> se </a:t>
            </a:r>
            <a:r>
              <a:rPr lang="en-ZA" sz="1800" dirty="0" err="1"/>
              <a:t>parlement</a:t>
            </a:r>
            <a:r>
              <a:rPr lang="en-ZA" sz="1800" dirty="0"/>
              <a:t> het in 2002 </a:t>
            </a:r>
            <a:r>
              <a:rPr lang="en-ZA" sz="1800" dirty="0" err="1"/>
              <a:t>aan</a:t>
            </a:r>
            <a:r>
              <a:rPr lang="en-ZA" sz="1800" dirty="0"/>
              <a:t> </a:t>
            </a:r>
            <a:r>
              <a:rPr lang="en-ZA" sz="1800" dirty="0" err="1"/>
              <a:t>hierdie</a:t>
            </a:r>
            <a:r>
              <a:rPr lang="en-ZA" sz="1800" dirty="0"/>
              <a:t> </a:t>
            </a:r>
            <a:r>
              <a:rPr lang="en-ZA" sz="1800" dirty="0" err="1"/>
              <a:t>versoek</a:t>
            </a:r>
            <a:r>
              <a:rPr lang="en-ZA" sz="1800" dirty="0"/>
              <a:t> </a:t>
            </a:r>
            <a:r>
              <a:rPr lang="en-ZA" sz="1800" dirty="0" err="1"/>
              <a:t>gehoor</a:t>
            </a:r>
            <a:r>
              <a:rPr lang="en-ZA" sz="1800" dirty="0"/>
              <a:t> </a:t>
            </a:r>
            <a:r>
              <a:rPr lang="en-ZA" sz="1800" dirty="0" err="1"/>
              <a:t>gegee</a:t>
            </a:r>
            <a:r>
              <a:rPr lang="en-ZA" sz="1800" dirty="0"/>
              <a:t>. </a:t>
            </a:r>
            <a:r>
              <a:rPr lang="en-ZA" sz="1800" dirty="0" err="1"/>
              <a:t>Sy</a:t>
            </a:r>
            <a:r>
              <a:rPr lang="en-ZA" sz="1800" dirty="0"/>
              <a:t> is op 9 Augustus 2002, </a:t>
            </a:r>
            <a:r>
              <a:rPr lang="en-ZA" sz="1800" dirty="0" err="1"/>
              <a:t>Nasionale</a:t>
            </a:r>
            <a:r>
              <a:rPr lang="en-ZA" sz="1800" dirty="0"/>
              <a:t> </a:t>
            </a:r>
            <a:r>
              <a:rPr lang="en-ZA" sz="1800" dirty="0" err="1"/>
              <a:t>Vrouedag</a:t>
            </a:r>
            <a:r>
              <a:rPr lang="en-ZA" sz="1800" dirty="0"/>
              <a:t>, </a:t>
            </a:r>
            <a:r>
              <a:rPr lang="en-ZA" sz="1800" dirty="0" err="1"/>
              <a:t>te</a:t>
            </a:r>
            <a:r>
              <a:rPr lang="en-ZA" sz="1800" dirty="0"/>
              <a:t> </a:t>
            </a:r>
            <a:r>
              <a:rPr lang="en-ZA" sz="1800" dirty="0" err="1"/>
              <a:t>Vergaderingskop</a:t>
            </a:r>
            <a:r>
              <a:rPr lang="en-ZA" sz="1800" dirty="0"/>
              <a:t>, ’n </a:t>
            </a:r>
            <a:r>
              <a:rPr lang="en-ZA" sz="1800" dirty="0" err="1"/>
              <a:t>heuwel</a:t>
            </a:r>
            <a:r>
              <a:rPr lang="en-ZA" sz="1800" dirty="0"/>
              <a:t> </a:t>
            </a:r>
            <a:r>
              <a:rPr lang="en-ZA" sz="1800" dirty="0" err="1"/>
              <a:t>buite</a:t>
            </a:r>
            <a:r>
              <a:rPr lang="en-ZA" sz="1800" dirty="0"/>
              <a:t> </a:t>
            </a:r>
            <a:r>
              <a:rPr lang="en-ZA" sz="1800" dirty="0" err="1"/>
              <a:t>Hankey</a:t>
            </a:r>
            <a:r>
              <a:rPr lang="en-ZA" sz="1800" dirty="0"/>
              <a:t> in die </a:t>
            </a:r>
            <a:r>
              <a:rPr lang="en-ZA" sz="1800" dirty="0" err="1"/>
              <a:t>Oos-Kaap</a:t>
            </a:r>
            <a:r>
              <a:rPr lang="en-ZA" sz="1800" dirty="0"/>
              <a:t>, </a:t>
            </a:r>
            <a:r>
              <a:rPr lang="en-ZA" sz="1800" dirty="0" err="1"/>
              <a:t>ter</a:t>
            </a:r>
            <a:r>
              <a:rPr lang="en-ZA" sz="1800" dirty="0"/>
              <a:t> </a:t>
            </a:r>
            <a:r>
              <a:rPr lang="en-ZA" sz="1800" dirty="0" err="1"/>
              <a:t>ruste</a:t>
            </a:r>
            <a:r>
              <a:rPr lang="en-ZA" sz="1800" dirty="0"/>
              <a:t> </a:t>
            </a:r>
            <a:r>
              <a:rPr lang="en-ZA" sz="1800" dirty="0" err="1"/>
              <a:t>gelê</a:t>
            </a:r>
            <a:r>
              <a:rPr lang="en-ZA" sz="1800" dirty="0" smtClean="0"/>
              <a:t>.</a:t>
            </a:r>
            <a:endParaRPr lang="en-ZA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z="2000" b="1" smtClean="0">
                <a:solidFill>
                  <a:schemeClr val="tx1"/>
                </a:solidFill>
              </a:rPr>
              <a:t>2</a:t>
            </a:fld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00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0"/>
            <a:ext cx="7924800" cy="1143000"/>
          </a:xfrm>
        </p:spPr>
        <p:txBody>
          <a:bodyPr/>
          <a:lstStyle/>
          <a:p>
            <a:pPr algn="ctr"/>
            <a:r>
              <a:rPr lang="en-US" dirty="0" err="1" smtClean="0"/>
              <a:t>Elegie</a:t>
            </a:r>
            <a:r>
              <a:rPr lang="en-US" dirty="0" smtClean="0"/>
              <a:t> </a:t>
            </a:r>
            <a:r>
              <a:rPr lang="en-US" dirty="0" err="1" smtClean="0"/>
              <a:t>vir</a:t>
            </a:r>
            <a:r>
              <a:rPr lang="en-US" dirty="0" smtClean="0"/>
              <a:t> 'n </a:t>
            </a:r>
            <a:r>
              <a:rPr lang="en-US" dirty="0" err="1" smtClean="0"/>
              <a:t>suid-afrikaanse</a:t>
            </a:r>
            <a:r>
              <a:rPr lang="en-US" dirty="0" smtClean="0"/>
              <a:t> </a:t>
            </a:r>
            <a:r>
              <a:rPr lang="en-US" dirty="0" err="1" smtClean="0"/>
              <a:t>ikoon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chemeClr val="tx2"/>
                </a:solidFill>
              </a:rPr>
              <a:t>APOSTROOF - </a:t>
            </a:r>
            <a:r>
              <a:rPr lang="en-US" sz="1800" dirty="0" smtClean="0"/>
              <a:t>Sara </a:t>
            </a:r>
            <a:r>
              <a:rPr lang="en-US" sz="1800" dirty="0" err="1" smtClean="0"/>
              <a:t>Baartman</a:t>
            </a:r>
            <a:r>
              <a:rPr lang="en-US" sz="1800" dirty="0" smtClean="0"/>
              <a:t> word op </a:t>
            </a:r>
            <a:r>
              <a:rPr lang="en-US" sz="1800" dirty="0" err="1" smtClean="0"/>
              <a:t>respek</a:t>
            </a:r>
            <a:r>
              <a:rPr lang="en-US" sz="1800" dirty="0" smtClean="0"/>
              <a:t>- en </a:t>
            </a:r>
            <a:r>
              <a:rPr lang="en-US" sz="1800" dirty="0" err="1" smtClean="0"/>
              <a:t>liefdevolle</a:t>
            </a:r>
            <a:r>
              <a:rPr lang="en-US" sz="1800" dirty="0" smtClean="0"/>
              <a:t> </a:t>
            </a:r>
            <a:r>
              <a:rPr lang="en-US" sz="1800" dirty="0" err="1" smtClean="0"/>
              <a:t>wyse</a:t>
            </a:r>
            <a:r>
              <a:rPr lang="en-US" sz="1800" dirty="0" smtClean="0"/>
              <a:t> </a:t>
            </a:r>
            <a:r>
              <a:rPr lang="en-US" sz="1800" dirty="0" err="1" smtClean="0"/>
              <a:t>deur</a:t>
            </a:r>
            <a:r>
              <a:rPr lang="en-US" sz="1800" dirty="0" smtClean="0"/>
              <a:t> die </a:t>
            </a:r>
            <a:r>
              <a:rPr lang="en-US" sz="1800" dirty="0" err="1" smtClean="0"/>
              <a:t>spreker</a:t>
            </a:r>
            <a:r>
              <a:rPr lang="en-US" sz="1800" dirty="0" smtClean="0"/>
              <a:t> van die </a:t>
            </a:r>
            <a:r>
              <a:rPr lang="en-US" sz="1800" dirty="0" err="1" smtClean="0"/>
              <a:t>gedig</a:t>
            </a:r>
            <a:r>
              <a:rPr lang="en-US" sz="1800" dirty="0" smtClean="0"/>
              <a:t> </a:t>
            </a:r>
            <a:r>
              <a:rPr lang="en-US" sz="1800" dirty="0" err="1" smtClean="0"/>
              <a:t>aangespreek</a:t>
            </a:r>
            <a:endParaRPr lang="en-US" sz="1800" dirty="0" smtClean="0"/>
          </a:p>
          <a:p>
            <a:r>
              <a:rPr lang="en-US" sz="1800" dirty="0" smtClean="0">
                <a:solidFill>
                  <a:schemeClr val="tx2"/>
                </a:solidFill>
              </a:rPr>
              <a:t>Die </a:t>
            </a:r>
            <a:r>
              <a:rPr lang="en-US" sz="1800" dirty="0" err="1" smtClean="0">
                <a:solidFill>
                  <a:schemeClr val="tx2"/>
                </a:solidFill>
              </a:rPr>
              <a:t>spreker</a:t>
            </a:r>
            <a:r>
              <a:rPr lang="en-US" sz="1800" dirty="0" smtClean="0">
                <a:solidFill>
                  <a:schemeClr val="tx2"/>
                </a:solidFill>
              </a:rPr>
              <a:t> dui </a:t>
            </a:r>
            <a:r>
              <a:rPr lang="en-US" sz="1800" dirty="0" err="1" smtClean="0">
                <a:solidFill>
                  <a:schemeClr val="tx2"/>
                </a:solidFill>
              </a:rPr>
              <a:t>aan</a:t>
            </a:r>
            <a:r>
              <a:rPr lang="en-US" sz="1800" dirty="0" smtClean="0">
                <a:solidFill>
                  <a:schemeClr val="tx2"/>
                </a:solidFill>
              </a:rPr>
              <a:t> </a:t>
            </a:r>
            <a:r>
              <a:rPr lang="en-US" sz="1800" dirty="0" err="1" smtClean="0">
                <a:solidFill>
                  <a:schemeClr val="tx2"/>
                </a:solidFill>
              </a:rPr>
              <a:t>dat</a:t>
            </a:r>
            <a:r>
              <a:rPr lang="en-US" sz="1800" dirty="0" smtClean="0">
                <a:solidFill>
                  <a:schemeClr val="tx2"/>
                </a:solidFill>
              </a:rPr>
              <a:t> </a:t>
            </a:r>
            <a:r>
              <a:rPr lang="en-US" sz="1800" dirty="0" err="1" smtClean="0">
                <a:solidFill>
                  <a:schemeClr val="tx2"/>
                </a:solidFill>
              </a:rPr>
              <a:t>sy</a:t>
            </a:r>
            <a:r>
              <a:rPr lang="en-US" sz="1800" dirty="0" smtClean="0">
                <a:solidFill>
                  <a:schemeClr val="tx2"/>
                </a:solidFill>
              </a:rPr>
              <a:t> Sara </a:t>
            </a:r>
            <a:r>
              <a:rPr lang="en-US" sz="1800" dirty="0" err="1" smtClean="0">
                <a:solidFill>
                  <a:schemeClr val="tx2"/>
                </a:solidFill>
              </a:rPr>
              <a:t>Baartman</a:t>
            </a:r>
            <a:r>
              <a:rPr lang="en-US" sz="1800" dirty="0" smtClean="0">
                <a:solidFill>
                  <a:schemeClr val="tx2"/>
                </a:solidFill>
              </a:rPr>
              <a:t> (</a:t>
            </a:r>
            <a:r>
              <a:rPr lang="en-US" sz="1800" dirty="0" err="1" smtClean="0">
                <a:solidFill>
                  <a:schemeClr val="tx2"/>
                </a:solidFill>
              </a:rPr>
              <a:t>deur</a:t>
            </a:r>
            <a:r>
              <a:rPr lang="en-US" sz="1800" dirty="0" smtClean="0">
                <a:solidFill>
                  <a:schemeClr val="tx2"/>
                </a:solidFill>
              </a:rPr>
              <a:t> </a:t>
            </a:r>
            <a:r>
              <a:rPr lang="en-US" sz="1800" dirty="0" err="1" smtClean="0">
                <a:solidFill>
                  <a:schemeClr val="tx2"/>
                </a:solidFill>
              </a:rPr>
              <a:t>middel</a:t>
            </a:r>
            <a:r>
              <a:rPr lang="en-US" sz="1800" dirty="0" smtClean="0">
                <a:solidFill>
                  <a:schemeClr val="tx2"/>
                </a:solidFill>
              </a:rPr>
              <a:t> van die </a:t>
            </a:r>
            <a:r>
              <a:rPr lang="en-US" sz="1800" dirty="0" err="1" smtClean="0">
                <a:solidFill>
                  <a:schemeClr val="tx2"/>
                </a:solidFill>
              </a:rPr>
              <a:t>gedig</a:t>
            </a:r>
            <a:r>
              <a:rPr lang="en-US" sz="1800" dirty="0" smtClean="0">
                <a:solidFill>
                  <a:schemeClr val="tx2"/>
                </a:solidFill>
              </a:rPr>
              <a:t>) </a:t>
            </a:r>
            <a:r>
              <a:rPr lang="en-US" sz="1800" dirty="0" err="1" smtClean="0">
                <a:solidFill>
                  <a:schemeClr val="tx2"/>
                </a:solidFill>
              </a:rPr>
              <a:t>terugbring</a:t>
            </a:r>
            <a:r>
              <a:rPr lang="en-US" sz="1800" dirty="0" smtClean="0">
                <a:solidFill>
                  <a:schemeClr val="tx2"/>
                </a:solidFill>
              </a:rPr>
              <a:t> "</a:t>
            </a:r>
            <a:r>
              <a:rPr lang="en-US" sz="1800" dirty="0" err="1" smtClean="0">
                <a:solidFill>
                  <a:schemeClr val="tx2"/>
                </a:solidFill>
              </a:rPr>
              <a:t>huis</a:t>
            </a:r>
            <a:r>
              <a:rPr lang="en-US" sz="1800" dirty="0" smtClean="0">
                <a:solidFill>
                  <a:schemeClr val="tx2"/>
                </a:solidFill>
              </a:rPr>
              <a:t>" toe – </a:t>
            </a:r>
            <a:r>
              <a:rPr lang="en-US" sz="1800" dirty="0" err="1" smtClean="0"/>
              <a:t>dit</a:t>
            </a:r>
            <a:r>
              <a:rPr lang="en-US" sz="1800" dirty="0" smtClean="0"/>
              <a:t> </a:t>
            </a:r>
            <a:r>
              <a:rPr lang="en-US" sz="1800" dirty="0" err="1" smtClean="0"/>
              <a:t>verwys</a:t>
            </a:r>
            <a:r>
              <a:rPr lang="en-US" sz="1800" dirty="0" smtClean="0"/>
              <a:t> </a:t>
            </a:r>
            <a:r>
              <a:rPr lang="en-US" sz="1800" dirty="0" err="1" smtClean="0"/>
              <a:t>nie</a:t>
            </a:r>
            <a:r>
              <a:rPr lang="en-US" sz="1800" dirty="0" smtClean="0"/>
              <a:t> net </a:t>
            </a:r>
            <a:r>
              <a:rPr lang="en-US" sz="1800" dirty="0" err="1" smtClean="0"/>
              <a:t>na</a:t>
            </a:r>
            <a:r>
              <a:rPr lang="en-US" sz="1800" dirty="0" smtClean="0"/>
              <a:t> Sara se </a:t>
            </a:r>
            <a:r>
              <a:rPr lang="en-US" sz="1800" dirty="0" err="1" smtClean="0"/>
              <a:t>herbegrafnis</a:t>
            </a:r>
            <a:r>
              <a:rPr lang="en-US" sz="1800" dirty="0" smtClean="0"/>
              <a:t> in </a:t>
            </a:r>
            <a:r>
              <a:rPr lang="en-US" sz="1800" dirty="0" err="1" smtClean="0"/>
              <a:t>Suid-Afrika</a:t>
            </a:r>
            <a:r>
              <a:rPr lang="en-US" sz="1800" dirty="0" smtClean="0"/>
              <a:t> </a:t>
            </a:r>
            <a:r>
              <a:rPr lang="en-US" sz="1800" dirty="0" err="1" smtClean="0"/>
              <a:t>nie</a:t>
            </a:r>
            <a:r>
              <a:rPr lang="en-US" sz="1800" dirty="0" smtClean="0"/>
              <a:t>, maar </a:t>
            </a:r>
            <a:r>
              <a:rPr lang="en-US" sz="1800" dirty="0" err="1" smtClean="0"/>
              <a:t>ook</a:t>
            </a:r>
            <a:r>
              <a:rPr lang="en-US" sz="1800" dirty="0" smtClean="0"/>
              <a:t> </a:t>
            </a:r>
            <a:r>
              <a:rPr lang="en-US" sz="1800" dirty="0" err="1" smtClean="0"/>
              <a:t>na</a:t>
            </a:r>
            <a:r>
              <a:rPr lang="en-US" sz="1800" dirty="0" smtClean="0"/>
              <a:t> </a:t>
            </a:r>
            <a:r>
              <a:rPr lang="en-US" sz="1800" dirty="0" err="1" smtClean="0"/>
              <a:t>alles</a:t>
            </a:r>
            <a:r>
              <a:rPr lang="en-US" sz="1800" dirty="0" smtClean="0"/>
              <a:t> </a:t>
            </a:r>
            <a:r>
              <a:rPr lang="en-US" sz="1800" dirty="0" err="1" smtClean="0"/>
              <a:t>wat</a:t>
            </a:r>
            <a:r>
              <a:rPr lang="en-US" sz="1800" dirty="0" smtClean="0"/>
              <a:t> met 'n </a:t>
            </a:r>
            <a:r>
              <a:rPr lang="en-US" sz="1800" dirty="0" err="1" smtClean="0"/>
              <a:t>mens</a:t>
            </a:r>
            <a:r>
              <a:rPr lang="en-US" sz="1800" dirty="0" smtClean="0"/>
              <a:t> se </a:t>
            </a:r>
            <a:r>
              <a:rPr lang="en-US" sz="1800" dirty="0" err="1" smtClean="0"/>
              <a:t>huis</a:t>
            </a:r>
            <a:r>
              <a:rPr lang="en-US" sz="1800" dirty="0" smtClean="0"/>
              <a:t> (</a:t>
            </a:r>
            <a:r>
              <a:rPr lang="en-US" sz="1800" dirty="0" err="1" smtClean="0"/>
              <a:t>tuiste</a:t>
            </a:r>
            <a:r>
              <a:rPr lang="en-US" sz="1800" dirty="0" smtClean="0"/>
              <a:t>) in </a:t>
            </a:r>
            <a:r>
              <a:rPr lang="en-US" sz="1800" dirty="0" err="1" smtClean="0"/>
              <a:t>verband</a:t>
            </a:r>
            <a:r>
              <a:rPr lang="en-US" sz="1800" dirty="0" smtClean="0"/>
              <a:t> </a:t>
            </a:r>
            <a:r>
              <a:rPr lang="en-US" sz="1800" dirty="0" err="1" smtClean="0"/>
              <a:t>gebring</a:t>
            </a:r>
            <a:r>
              <a:rPr lang="en-US" sz="1800" dirty="0" smtClean="0"/>
              <a:t> word, </a:t>
            </a:r>
            <a:r>
              <a:rPr lang="en-US" sz="1800" dirty="0" err="1" smtClean="0"/>
              <a:t>soos</a:t>
            </a:r>
            <a:r>
              <a:rPr lang="en-US" sz="1800" dirty="0"/>
              <a:t> </a:t>
            </a:r>
            <a:r>
              <a:rPr lang="en-US" sz="1800" dirty="0" err="1"/>
              <a:t>waardigheid</a:t>
            </a:r>
            <a:r>
              <a:rPr lang="en-US" sz="1800" dirty="0"/>
              <a:t>, </a:t>
            </a:r>
            <a:r>
              <a:rPr lang="en-US" sz="1800" dirty="0" err="1"/>
              <a:t>liefde</a:t>
            </a:r>
            <a:r>
              <a:rPr lang="en-US" sz="1800" dirty="0"/>
              <a:t>, </a:t>
            </a:r>
            <a:r>
              <a:rPr lang="en-US" sz="1800" dirty="0" err="1"/>
              <a:t>respek</a:t>
            </a:r>
            <a:r>
              <a:rPr lang="en-US" sz="1800" dirty="0"/>
              <a:t>, </a:t>
            </a:r>
            <a:r>
              <a:rPr lang="en-US" sz="1800" dirty="0" err="1"/>
              <a:t>geborgenheid</a:t>
            </a:r>
            <a:r>
              <a:rPr lang="en-US" sz="1800" dirty="0"/>
              <a:t> en </a:t>
            </a:r>
            <a:r>
              <a:rPr lang="en-US" sz="1800" dirty="0" err="1" smtClean="0"/>
              <a:t>vrede</a:t>
            </a:r>
            <a:endParaRPr lang="en-US" sz="1800" dirty="0" smtClean="0"/>
          </a:p>
          <a:p>
            <a:r>
              <a:rPr lang="en-US" sz="1800" dirty="0" smtClean="0"/>
              <a:t>Die </a:t>
            </a:r>
            <a:r>
              <a:rPr lang="en-US" sz="1800" dirty="0" err="1" smtClean="0"/>
              <a:t>gedig</a:t>
            </a:r>
            <a:r>
              <a:rPr lang="en-US" sz="1800" dirty="0" smtClean="0"/>
              <a:t> </a:t>
            </a:r>
            <a:r>
              <a:rPr lang="en-US" sz="1800" dirty="0" err="1" smtClean="0"/>
              <a:t>kan</a:t>
            </a:r>
            <a:r>
              <a:rPr lang="en-US" sz="1800" dirty="0" smtClean="0"/>
              <a:t> in 'n </a:t>
            </a:r>
            <a:r>
              <a:rPr lang="en-US" sz="1800" dirty="0" err="1" smtClean="0"/>
              <a:t>sekere</a:t>
            </a:r>
            <a:r>
              <a:rPr lang="en-US" sz="1800" dirty="0" smtClean="0"/>
              <a:t> sin </a:t>
            </a:r>
            <a:r>
              <a:rPr lang="en-US" sz="1800" dirty="0" err="1" smtClean="0"/>
              <a:t>ook</a:t>
            </a:r>
            <a:r>
              <a:rPr lang="en-US" sz="1800" dirty="0" smtClean="0"/>
              <a:t> </a:t>
            </a:r>
            <a:r>
              <a:rPr lang="en-US" sz="1800" dirty="0" err="1" smtClean="0"/>
              <a:t>gesien</a:t>
            </a:r>
            <a:r>
              <a:rPr lang="en-US" sz="1800" dirty="0" smtClean="0"/>
              <a:t> word as 'n </a:t>
            </a:r>
            <a:r>
              <a:rPr lang="en-US" sz="1800" dirty="0" err="1" smtClean="0"/>
              <a:t>hertoeëiending</a:t>
            </a:r>
            <a:r>
              <a:rPr lang="en-US" sz="1800" dirty="0" smtClean="0"/>
              <a:t> van die </a:t>
            </a:r>
            <a:r>
              <a:rPr lang="en-US" sz="1800" dirty="0" err="1" smtClean="0"/>
              <a:t>identiteit</a:t>
            </a:r>
            <a:r>
              <a:rPr lang="en-US" sz="1800" dirty="0" smtClean="0"/>
              <a:t>, </a:t>
            </a:r>
            <a:r>
              <a:rPr lang="en-US" sz="1800" dirty="0" err="1" smtClean="0"/>
              <a:t>selfrespek</a:t>
            </a:r>
            <a:r>
              <a:rPr lang="en-US" sz="1800" dirty="0"/>
              <a:t> </a:t>
            </a:r>
            <a:r>
              <a:rPr lang="en-US" sz="1800" dirty="0" smtClean="0"/>
              <a:t>en </a:t>
            </a:r>
            <a:r>
              <a:rPr lang="en-US" sz="1800" dirty="0" err="1" smtClean="0"/>
              <a:t>menslikheid</a:t>
            </a:r>
            <a:r>
              <a:rPr lang="en-US" sz="1800" dirty="0" smtClean="0"/>
              <a:t> </a:t>
            </a:r>
            <a:r>
              <a:rPr lang="en-US" sz="1800" dirty="0" err="1" smtClean="0"/>
              <a:t>waarvan</a:t>
            </a:r>
            <a:r>
              <a:rPr lang="en-US" sz="1800" dirty="0" smtClean="0"/>
              <a:t> Sara in Europa </a:t>
            </a:r>
            <a:r>
              <a:rPr lang="en-US" sz="1800" dirty="0" err="1" smtClean="0"/>
              <a:t>beroof</a:t>
            </a:r>
            <a:r>
              <a:rPr lang="en-US" sz="1800" dirty="0" smtClean="0"/>
              <a:t> is </a:t>
            </a:r>
            <a:r>
              <a:rPr lang="en-US" sz="1800" dirty="0" smtClean="0">
                <a:solidFill>
                  <a:schemeClr val="tx2"/>
                </a:solidFill>
              </a:rPr>
              <a:t>(met </a:t>
            </a:r>
            <a:r>
              <a:rPr lang="en-US" sz="1800" dirty="0" err="1" smtClean="0">
                <a:solidFill>
                  <a:schemeClr val="tx2"/>
                </a:solidFill>
              </a:rPr>
              <a:t>ander</a:t>
            </a:r>
            <a:r>
              <a:rPr lang="en-US" sz="1800" dirty="0" smtClean="0">
                <a:solidFill>
                  <a:schemeClr val="tx2"/>
                </a:solidFill>
              </a:rPr>
              <a:t> </a:t>
            </a:r>
            <a:r>
              <a:rPr lang="en-US" sz="1800" dirty="0" err="1" smtClean="0">
                <a:solidFill>
                  <a:schemeClr val="tx2"/>
                </a:solidFill>
              </a:rPr>
              <a:t>woorde</a:t>
            </a:r>
            <a:r>
              <a:rPr lang="en-US" sz="1800" dirty="0" smtClean="0">
                <a:solidFill>
                  <a:schemeClr val="tx2"/>
                </a:solidFill>
              </a:rPr>
              <a:t> by </a:t>
            </a:r>
            <a:r>
              <a:rPr lang="en-US" sz="1800" dirty="0" err="1" smtClean="0">
                <a:solidFill>
                  <a:schemeClr val="tx2"/>
                </a:solidFill>
              </a:rPr>
              <a:t>wyse</a:t>
            </a:r>
            <a:r>
              <a:rPr lang="en-US" sz="1800" dirty="0" smtClean="0">
                <a:solidFill>
                  <a:schemeClr val="tx2"/>
                </a:solidFill>
              </a:rPr>
              <a:t> van </a:t>
            </a:r>
            <a:r>
              <a:rPr lang="en-US" sz="1800" dirty="0" err="1" smtClean="0">
                <a:solidFill>
                  <a:schemeClr val="tx2"/>
                </a:solidFill>
              </a:rPr>
              <a:t>taal</a:t>
            </a:r>
            <a:r>
              <a:rPr lang="en-US" sz="1800" dirty="0" smtClean="0">
                <a:solidFill>
                  <a:schemeClr val="tx2"/>
                </a:solidFill>
              </a:rPr>
              <a:t>)</a:t>
            </a:r>
          </a:p>
          <a:p>
            <a:r>
              <a:rPr lang="en-US" sz="1800" dirty="0" err="1" smtClean="0">
                <a:solidFill>
                  <a:schemeClr val="tx2"/>
                </a:solidFill>
              </a:rPr>
              <a:t>Deur</a:t>
            </a:r>
            <a:r>
              <a:rPr lang="en-US" sz="1800" dirty="0" smtClean="0">
                <a:solidFill>
                  <a:schemeClr val="tx2"/>
                </a:solidFill>
              </a:rPr>
              <a:t> Sarah se </a:t>
            </a:r>
            <a:r>
              <a:rPr lang="en-US" sz="1800" dirty="0" err="1" smtClean="0">
                <a:solidFill>
                  <a:schemeClr val="tx2"/>
                </a:solidFill>
              </a:rPr>
              <a:t>herbegrafnis</a:t>
            </a:r>
            <a:r>
              <a:rPr lang="en-US" sz="1800" dirty="0" smtClean="0">
                <a:solidFill>
                  <a:schemeClr val="tx2"/>
                </a:solidFill>
              </a:rPr>
              <a:t> word </a:t>
            </a:r>
            <a:r>
              <a:rPr lang="en-US" sz="1800" dirty="0" err="1" smtClean="0">
                <a:solidFill>
                  <a:schemeClr val="tx2"/>
                </a:solidFill>
              </a:rPr>
              <a:t>daar</a:t>
            </a:r>
            <a:r>
              <a:rPr lang="en-US" sz="1800" dirty="0" smtClean="0">
                <a:solidFill>
                  <a:schemeClr val="tx2"/>
                </a:solidFill>
              </a:rPr>
              <a:t> </a:t>
            </a:r>
            <a:r>
              <a:rPr lang="en-US" sz="1800" dirty="0" err="1" smtClean="0">
                <a:solidFill>
                  <a:schemeClr val="tx2"/>
                </a:solidFill>
              </a:rPr>
              <a:t>uiteindelik</a:t>
            </a:r>
            <a:r>
              <a:rPr lang="en-US" sz="1800" dirty="0" smtClean="0">
                <a:solidFill>
                  <a:schemeClr val="tx2"/>
                </a:solidFill>
              </a:rPr>
              <a:t> </a:t>
            </a:r>
            <a:r>
              <a:rPr lang="en-US" sz="1800" dirty="0" err="1" smtClean="0">
                <a:solidFill>
                  <a:schemeClr val="tx2"/>
                </a:solidFill>
              </a:rPr>
              <a:t>nie</a:t>
            </a:r>
            <a:r>
              <a:rPr lang="en-US" sz="1800" dirty="0" smtClean="0">
                <a:solidFill>
                  <a:schemeClr val="tx2"/>
                </a:solidFill>
              </a:rPr>
              <a:t> net </a:t>
            </a:r>
            <a:r>
              <a:rPr lang="en-US" sz="1800" dirty="0" err="1" smtClean="0">
                <a:solidFill>
                  <a:schemeClr val="tx2"/>
                </a:solidFill>
              </a:rPr>
              <a:t>vir</a:t>
            </a:r>
            <a:r>
              <a:rPr lang="en-US" sz="1800" dirty="0" smtClean="0">
                <a:solidFill>
                  <a:schemeClr val="tx2"/>
                </a:solidFill>
              </a:rPr>
              <a:t> Sara </a:t>
            </a:r>
            <a:r>
              <a:rPr lang="en-US" sz="1800" dirty="0" err="1" smtClean="0">
                <a:solidFill>
                  <a:schemeClr val="tx2"/>
                </a:solidFill>
              </a:rPr>
              <a:t>nie</a:t>
            </a:r>
            <a:r>
              <a:rPr lang="en-US" sz="1800" dirty="0" smtClean="0">
                <a:solidFill>
                  <a:schemeClr val="tx2"/>
                </a:solidFill>
              </a:rPr>
              <a:t>, maar </a:t>
            </a:r>
            <a:r>
              <a:rPr lang="en-US" sz="1800" dirty="0" err="1" smtClean="0">
                <a:solidFill>
                  <a:schemeClr val="tx2"/>
                </a:solidFill>
              </a:rPr>
              <a:t>ook</a:t>
            </a:r>
            <a:r>
              <a:rPr lang="en-US" sz="1800" dirty="0" smtClean="0">
                <a:solidFill>
                  <a:schemeClr val="tx2"/>
                </a:solidFill>
              </a:rPr>
              <a:t> </a:t>
            </a:r>
            <a:r>
              <a:rPr lang="en-US" sz="1800" dirty="0" err="1" smtClean="0">
                <a:solidFill>
                  <a:schemeClr val="tx2"/>
                </a:solidFill>
              </a:rPr>
              <a:t>vir</a:t>
            </a:r>
            <a:r>
              <a:rPr lang="en-US" sz="1800" dirty="0" smtClean="0">
                <a:solidFill>
                  <a:schemeClr val="tx2"/>
                </a:solidFill>
              </a:rPr>
              <a:t> die </a:t>
            </a:r>
            <a:r>
              <a:rPr lang="en-US" sz="1800" dirty="0" err="1" smtClean="0">
                <a:solidFill>
                  <a:schemeClr val="tx2"/>
                </a:solidFill>
              </a:rPr>
              <a:t>spreker</a:t>
            </a:r>
            <a:r>
              <a:rPr lang="en-US" sz="1800" dirty="0" smtClean="0">
                <a:solidFill>
                  <a:schemeClr val="tx2"/>
                </a:solidFill>
              </a:rPr>
              <a:t> (en die </a:t>
            </a:r>
            <a:r>
              <a:rPr lang="en-US" sz="1800" dirty="0" err="1" smtClean="0">
                <a:solidFill>
                  <a:schemeClr val="tx2"/>
                </a:solidFill>
              </a:rPr>
              <a:t>mense</a:t>
            </a:r>
            <a:r>
              <a:rPr lang="en-US" sz="1800" dirty="0" smtClean="0">
                <a:solidFill>
                  <a:schemeClr val="tx2"/>
                </a:solidFill>
              </a:rPr>
              <a:t> met </a:t>
            </a:r>
            <a:r>
              <a:rPr lang="en-US" sz="1800" dirty="0" err="1" smtClean="0">
                <a:solidFill>
                  <a:schemeClr val="tx2"/>
                </a:solidFill>
              </a:rPr>
              <a:t>wie</a:t>
            </a:r>
            <a:r>
              <a:rPr lang="en-US" sz="1800" dirty="0" smtClean="0">
                <a:solidFill>
                  <a:schemeClr val="tx2"/>
                </a:solidFill>
              </a:rPr>
              <a:t> </a:t>
            </a:r>
            <a:r>
              <a:rPr lang="en-US" sz="1800" dirty="0" err="1" smtClean="0">
                <a:solidFill>
                  <a:schemeClr val="tx2"/>
                </a:solidFill>
              </a:rPr>
              <a:t>sy</a:t>
            </a:r>
            <a:r>
              <a:rPr lang="en-US" sz="1800" dirty="0" smtClean="0">
                <a:solidFill>
                  <a:schemeClr val="tx2"/>
                </a:solidFill>
              </a:rPr>
              <a:t> </a:t>
            </a:r>
            <a:r>
              <a:rPr lang="en-US" sz="1800" dirty="0" err="1" smtClean="0">
                <a:solidFill>
                  <a:schemeClr val="tx2"/>
                </a:solidFill>
              </a:rPr>
              <a:t>haar</a:t>
            </a:r>
            <a:r>
              <a:rPr lang="en-US" sz="1800" dirty="0" smtClean="0">
                <a:solidFill>
                  <a:schemeClr val="tx2"/>
                </a:solidFill>
              </a:rPr>
              <a:t> </a:t>
            </a:r>
            <a:r>
              <a:rPr lang="en-US" sz="1800" dirty="0" err="1" smtClean="0">
                <a:solidFill>
                  <a:schemeClr val="tx2"/>
                </a:solidFill>
              </a:rPr>
              <a:t>assosieer</a:t>
            </a:r>
            <a:r>
              <a:rPr lang="en-US" sz="1800" dirty="0" smtClean="0">
                <a:solidFill>
                  <a:schemeClr val="tx2"/>
                </a:solidFill>
              </a:rPr>
              <a:t>), </a:t>
            </a:r>
            <a:r>
              <a:rPr lang="en-US" sz="1800" dirty="0" err="1" smtClean="0">
                <a:solidFill>
                  <a:schemeClr val="tx2"/>
                </a:solidFill>
              </a:rPr>
              <a:t>vrede</a:t>
            </a:r>
            <a:r>
              <a:rPr lang="en-US" sz="1800" dirty="0" smtClean="0">
                <a:solidFill>
                  <a:schemeClr val="tx2"/>
                </a:solidFill>
              </a:rPr>
              <a:t> </a:t>
            </a:r>
            <a:r>
              <a:rPr lang="en-US" sz="1800" dirty="0" err="1" smtClean="0">
                <a:solidFill>
                  <a:schemeClr val="tx2"/>
                </a:solidFill>
              </a:rPr>
              <a:t>gebring</a:t>
            </a:r>
            <a:r>
              <a:rPr lang="en-US" sz="1800" dirty="0" smtClean="0">
                <a:solidFill>
                  <a:schemeClr val="tx2"/>
                </a:solidFill>
              </a:rPr>
              <a:t> – </a:t>
            </a:r>
            <a:r>
              <a:rPr lang="en-US" sz="1800" dirty="0" smtClean="0"/>
              <a:t>'n </a:t>
            </a:r>
            <a:r>
              <a:rPr lang="en-US" sz="1800" dirty="0" err="1" smtClean="0"/>
              <a:t>mens</a:t>
            </a:r>
            <a:r>
              <a:rPr lang="en-US" sz="1800" dirty="0" smtClean="0"/>
              <a:t> </a:t>
            </a:r>
            <a:r>
              <a:rPr lang="en-US" sz="1800" dirty="0" err="1" smtClean="0"/>
              <a:t>sou</a:t>
            </a:r>
            <a:r>
              <a:rPr lang="en-US" sz="1800" dirty="0" smtClean="0"/>
              <a:t> </a:t>
            </a:r>
            <a:r>
              <a:rPr lang="en-US" sz="1800" dirty="0" err="1" smtClean="0"/>
              <a:t>dus</a:t>
            </a:r>
            <a:r>
              <a:rPr lang="en-US" sz="1800" dirty="0" smtClean="0"/>
              <a:t> </a:t>
            </a:r>
            <a:r>
              <a:rPr lang="en-US" sz="1800" dirty="0" err="1" smtClean="0"/>
              <a:t>kon</a:t>
            </a:r>
            <a:r>
              <a:rPr lang="en-US" sz="1800" dirty="0" smtClean="0"/>
              <a:t> </a:t>
            </a:r>
            <a:r>
              <a:rPr lang="en-US" sz="1800" dirty="0" err="1" smtClean="0"/>
              <a:t>aanvoer</a:t>
            </a:r>
            <a:r>
              <a:rPr lang="en-US" sz="1800" dirty="0" smtClean="0"/>
              <a:t> </a:t>
            </a:r>
            <a:r>
              <a:rPr lang="en-US" sz="1800" dirty="0" err="1" smtClean="0"/>
              <a:t>dat</a:t>
            </a:r>
            <a:r>
              <a:rPr lang="en-US" sz="1800" dirty="0" smtClean="0"/>
              <a:t> </a:t>
            </a:r>
            <a:r>
              <a:rPr lang="en-US" sz="1800" dirty="0" err="1" smtClean="0"/>
              <a:t>dit</a:t>
            </a:r>
            <a:r>
              <a:rPr lang="en-US" sz="1800" dirty="0" smtClean="0"/>
              <a:t> 'n </a:t>
            </a:r>
            <a:r>
              <a:rPr lang="en-US" sz="1800" b="1" dirty="0" err="1" smtClean="0"/>
              <a:t>versoeningsvers</a:t>
            </a:r>
            <a:r>
              <a:rPr lang="en-US" sz="1800" b="1" dirty="0" smtClean="0"/>
              <a:t> </a:t>
            </a:r>
            <a:r>
              <a:rPr lang="en-US" sz="1800" dirty="0" smtClean="0"/>
              <a:t>is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z="2000" b="1" smtClean="0">
                <a:solidFill>
                  <a:schemeClr val="tx1"/>
                </a:solidFill>
              </a:rPr>
              <a:t>3</a:t>
            </a:fld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75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Vir</a:t>
            </a:r>
            <a:r>
              <a:rPr lang="en-US" dirty="0" smtClean="0"/>
              <a:t> Sara </a:t>
            </a:r>
            <a:r>
              <a:rPr lang="en-US" dirty="0" err="1" smtClean="0"/>
              <a:t>Baartman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Sara </a:t>
            </a:r>
            <a:r>
              <a:rPr lang="en-US" dirty="0" err="1" smtClean="0"/>
              <a:t>Baartman</a:t>
            </a:r>
            <a:r>
              <a:rPr lang="en-US" dirty="0" smtClean="0"/>
              <a:t> (</a:t>
            </a:r>
            <a:r>
              <a:rPr lang="en-US" dirty="0" err="1" smtClean="0"/>
              <a:t>graf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00200"/>
            <a:ext cx="7619999" cy="4800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z="2000" b="1" smtClean="0">
                <a:solidFill>
                  <a:schemeClr val="tx1"/>
                </a:solidFill>
              </a:rPr>
              <a:t>4</a:t>
            </a:fld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83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Vir</a:t>
            </a:r>
            <a:r>
              <a:rPr lang="en-US" sz="2000" dirty="0" smtClean="0"/>
              <a:t> Sara </a:t>
            </a:r>
            <a:r>
              <a:rPr lang="en-US" sz="2000" dirty="0" err="1" smtClean="0"/>
              <a:t>Baartman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09600"/>
            <a:ext cx="8458200" cy="5943600"/>
          </a:xfrm>
          <a:ln w="15875">
            <a:solidFill>
              <a:schemeClr val="accent4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1  </a:t>
            </a:r>
            <a:r>
              <a:rPr lang="en-US" sz="2200" dirty="0" err="1" smtClean="0"/>
              <a:t>Ek</a:t>
            </a:r>
            <a:r>
              <a:rPr lang="en-US" sz="2200" dirty="0" smtClean="0"/>
              <a:t> </a:t>
            </a:r>
            <a:r>
              <a:rPr lang="en-US" sz="2200" dirty="0"/>
              <a:t>is </a:t>
            </a:r>
            <a:r>
              <a:rPr lang="en-US" sz="2200" dirty="0" err="1"/>
              <a:t>hier</a:t>
            </a:r>
            <a:r>
              <a:rPr lang="en-US" sz="2200" dirty="0"/>
              <a:t> </a:t>
            </a:r>
            <a:r>
              <a:rPr lang="en-US" sz="2200" dirty="0" err="1"/>
              <a:t>om</a:t>
            </a:r>
            <a:r>
              <a:rPr lang="en-US" sz="2200" dirty="0"/>
              <a:t> </a:t>
            </a:r>
            <a:r>
              <a:rPr lang="en-US" sz="2200" dirty="0" err="1"/>
              <a:t>jou</a:t>
            </a:r>
            <a:r>
              <a:rPr lang="en-US" sz="2200" dirty="0"/>
              <a:t> </a:t>
            </a:r>
            <a:r>
              <a:rPr lang="en-US" sz="2200" dirty="0" err="1">
                <a:solidFill>
                  <a:srgbClr val="FF0000"/>
                </a:solidFill>
              </a:rPr>
              <a:t>huis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/>
              <a:t>toe </a:t>
            </a:r>
            <a:r>
              <a:rPr lang="en-US" sz="2200" dirty="0" err="1"/>
              <a:t>te</a:t>
            </a:r>
            <a:r>
              <a:rPr lang="en-US" sz="2200" dirty="0"/>
              <a:t> </a:t>
            </a:r>
            <a:r>
              <a:rPr lang="en-US" sz="2200" dirty="0" err="1"/>
              <a:t>neem</a:t>
            </a:r>
            <a:r>
              <a:rPr lang="en-US" sz="2200" dirty="0"/>
              <a:t>, </a:t>
            </a:r>
            <a:r>
              <a:rPr lang="en-US" sz="2200" dirty="0" err="1">
                <a:solidFill>
                  <a:srgbClr val="FF0000"/>
                </a:solidFill>
              </a:rPr>
              <a:t>huis</a:t>
            </a:r>
            <a:r>
              <a:rPr lang="en-US" sz="2200" dirty="0"/>
              <a:t> toe </a:t>
            </a:r>
            <a:r>
              <a:rPr lang="en-US" sz="2200" b="1" dirty="0"/>
              <a:t>–</a:t>
            </a:r>
            <a:r>
              <a:rPr lang="en-US" sz="2200" dirty="0"/>
              <a:t> </a:t>
            </a:r>
          </a:p>
          <a:p>
            <a:pPr marL="0" indent="0">
              <a:buNone/>
            </a:pPr>
            <a:r>
              <a:rPr lang="en-US" sz="2200" dirty="0"/>
              <a:t>2 </a:t>
            </a:r>
            <a:r>
              <a:rPr lang="en-US" sz="2200" dirty="0" smtClean="0"/>
              <a:t> </a:t>
            </a:r>
            <a:r>
              <a:rPr lang="en-US" sz="2200" dirty="0" err="1" smtClean="0"/>
              <a:t>onthou</a:t>
            </a:r>
            <a:r>
              <a:rPr lang="en-US" sz="2200" dirty="0" smtClean="0"/>
              <a:t> </a:t>
            </a:r>
            <a:r>
              <a:rPr lang="en-US" sz="2200" dirty="0" err="1"/>
              <a:t>jy</a:t>
            </a:r>
            <a:r>
              <a:rPr lang="en-US" sz="2200" dirty="0"/>
              <a:t> die </a:t>
            </a:r>
            <a:r>
              <a:rPr lang="en-US" sz="2200" dirty="0" err="1"/>
              <a:t>vlaktes</a:t>
            </a:r>
            <a:r>
              <a:rPr lang="en-US" sz="2200" dirty="0"/>
              <a:t>, </a:t>
            </a:r>
          </a:p>
          <a:p>
            <a:pPr marL="0" indent="0">
              <a:buNone/>
            </a:pPr>
            <a:r>
              <a:rPr lang="en-US" sz="2200" dirty="0"/>
              <a:t>3 </a:t>
            </a:r>
            <a:r>
              <a:rPr lang="en-US" sz="2200" dirty="0" smtClean="0"/>
              <a:t> die </a:t>
            </a:r>
            <a:r>
              <a:rPr lang="en-US" sz="2200" dirty="0" err="1"/>
              <a:t>welige</a:t>
            </a:r>
            <a:r>
              <a:rPr lang="en-US" sz="2200" dirty="0"/>
              <a:t> </a:t>
            </a:r>
            <a:r>
              <a:rPr lang="en-US" sz="2200" dirty="0" err="1"/>
              <a:t>groen</a:t>
            </a:r>
            <a:r>
              <a:rPr lang="en-US" sz="2200" dirty="0"/>
              <a:t> </a:t>
            </a:r>
            <a:r>
              <a:rPr lang="en-US" sz="2200" dirty="0" err="1"/>
              <a:t>gras</a:t>
            </a:r>
            <a:r>
              <a:rPr lang="en-US" sz="2200" dirty="0"/>
              <a:t> </a:t>
            </a:r>
            <a:r>
              <a:rPr lang="en-US" sz="2200" dirty="0" err="1"/>
              <a:t>onder</a:t>
            </a:r>
            <a:r>
              <a:rPr lang="en-US" sz="2200" dirty="0"/>
              <a:t> die </a:t>
            </a:r>
            <a:r>
              <a:rPr lang="en-US" sz="2200" dirty="0" err="1"/>
              <a:t>groot</a:t>
            </a:r>
            <a:r>
              <a:rPr lang="en-US" sz="2200" dirty="0"/>
              <a:t> </a:t>
            </a:r>
            <a:r>
              <a:rPr lang="en-US" sz="2200" dirty="0" err="1"/>
              <a:t>eikeboom</a:t>
            </a:r>
            <a:r>
              <a:rPr lang="en-US" sz="2200" dirty="0"/>
              <a:t>, </a:t>
            </a:r>
          </a:p>
          <a:p>
            <a:pPr marL="0" indent="0">
              <a:buNone/>
            </a:pPr>
            <a:r>
              <a:rPr lang="en-US" sz="2200" dirty="0"/>
              <a:t>4 </a:t>
            </a:r>
            <a:r>
              <a:rPr lang="en-US" sz="2200" dirty="0" smtClean="0"/>
              <a:t> die </a:t>
            </a:r>
            <a:r>
              <a:rPr lang="en-US" sz="2200" dirty="0" err="1"/>
              <a:t>lawende</a:t>
            </a:r>
            <a:r>
              <a:rPr lang="en-US" sz="2200" dirty="0"/>
              <a:t> </a:t>
            </a:r>
            <a:r>
              <a:rPr lang="en-US" sz="2200" dirty="0" err="1"/>
              <a:t>koeltes</a:t>
            </a:r>
            <a:r>
              <a:rPr lang="en-US" sz="2200" dirty="0"/>
              <a:t> en die son </a:t>
            </a:r>
            <a:r>
              <a:rPr lang="en-US" sz="2200" dirty="0" err="1"/>
              <a:t>wat</a:t>
            </a:r>
            <a:r>
              <a:rPr lang="en-US" sz="2200" dirty="0"/>
              <a:t> </a:t>
            </a:r>
            <a:r>
              <a:rPr lang="en-US" sz="2200" dirty="0" err="1"/>
              <a:t>nie</a:t>
            </a:r>
            <a:r>
              <a:rPr lang="en-US" sz="2200" dirty="0"/>
              <a:t> </a:t>
            </a:r>
            <a:r>
              <a:rPr lang="en-US" sz="2200" dirty="0" err="1"/>
              <a:t>steek</a:t>
            </a:r>
            <a:r>
              <a:rPr lang="en-US" sz="2200" dirty="0"/>
              <a:t>? </a:t>
            </a:r>
          </a:p>
          <a:p>
            <a:pPr marL="0" indent="0">
              <a:buNone/>
            </a:pPr>
            <a:r>
              <a:rPr lang="en-US" sz="2200" dirty="0"/>
              <a:t>5 </a:t>
            </a:r>
            <a:r>
              <a:rPr lang="en-US" sz="2200" dirty="0" smtClean="0"/>
              <a:t> </a:t>
            </a:r>
            <a:r>
              <a:rPr lang="en-US" sz="2200" dirty="0" err="1" smtClean="0"/>
              <a:t>Ek</a:t>
            </a:r>
            <a:r>
              <a:rPr lang="en-US" sz="2200" dirty="0" smtClean="0"/>
              <a:t> </a:t>
            </a:r>
            <a:r>
              <a:rPr lang="en-US" sz="2200" dirty="0"/>
              <a:t>het </a:t>
            </a:r>
            <a:r>
              <a:rPr lang="en-US" sz="2200" dirty="0" err="1"/>
              <a:t>jou</a:t>
            </a:r>
            <a:r>
              <a:rPr lang="en-US" sz="2200" dirty="0"/>
              <a:t> </a:t>
            </a:r>
            <a:r>
              <a:rPr lang="en-US" sz="2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bed</a:t>
            </a:r>
            <a:r>
              <a:rPr lang="en-US" sz="2200" dirty="0"/>
              <a:t> </a:t>
            </a:r>
            <a:r>
              <a:rPr lang="en-US" sz="2200" dirty="0" err="1"/>
              <a:t>berei</a:t>
            </a:r>
            <a:r>
              <a:rPr lang="en-US" sz="2200" dirty="0"/>
              <a:t> teen die </a:t>
            </a:r>
            <a:r>
              <a:rPr lang="en-US" sz="2200" dirty="0" err="1"/>
              <a:t>voet</a:t>
            </a:r>
            <a:r>
              <a:rPr lang="en-US" sz="2200" dirty="0"/>
              <a:t> van die berg, 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00800" y="1143000"/>
            <a:ext cx="2667000" cy="4572000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Gedig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=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Vrye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vers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(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Geen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vaste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rympatroon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Gedig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bestaan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uit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4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strofes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Gedig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voldoen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nie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heeltemal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aan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vereistes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van ‘n ballade, maar 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daar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is tog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kenmerke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daarvan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Verskeie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vorme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van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herhaling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&gt;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muiskaliteit</a:t>
            </a:r>
            <a:endParaRPr lang="en-US" sz="1600" dirty="0" smtClean="0">
              <a:solidFill>
                <a:schemeClr val="tx1"/>
              </a:solidFill>
              <a:latin typeface="Arial Narrow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Klank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en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woordherhaling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kom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voor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Vir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Sarah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Baartman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kan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hierdie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gedig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niks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meer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beteken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nie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,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daarom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is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dit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‘n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tipe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huldeblyk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vir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die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agterblywendes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–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dus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‘n lied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vir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Arial Narrow" pitchFamily="34" charset="0"/>
              </a:rPr>
              <a:t>begrafnisgangers</a:t>
            </a:r>
            <a:r>
              <a:rPr lang="en-US" sz="1600" dirty="0" smtClean="0">
                <a:solidFill>
                  <a:schemeClr val="tx1"/>
                </a:solidFill>
                <a:latin typeface="Arial Narrow" pitchFamily="34" charset="0"/>
              </a:rPr>
              <a:t>.</a:t>
            </a:r>
          </a:p>
          <a:p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505688" y="1981200"/>
            <a:ext cx="332509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>
            <a:stCxn id="9" idx="6"/>
          </p:cNvCxnSpPr>
          <p:nvPr/>
        </p:nvCxnSpPr>
        <p:spPr>
          <a:xfrm flipV="1">
            <a:off x="838197" y="1981200"/>
            <a:ext cx="2206338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3044535" y="1846118"/>
            <a:ext cx="1143000" cy="2701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</a:t>
            </a:r>
            <a:r>
              <a:rPr lang="en-US" dirty="0" err="1" smtClean="0">
                <a:solidFill>
                  <a:schemeClr val="tx1"/>
                </a:solidFill>
              </a:rPr>
              <a:t>spreker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4572000" y="1846118"/>
            <a:ext cx="723900" cy="3082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343400" y="1291936"/>
            <a:ext cx="1905000" cy="533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H</a:t>
            </a:r>
            <a:r>
              <a:rPr lang="en-US" dirty="0" err="1" smtClean="0">
                <a:solidFill>
                  <a:schemeClr val="tx1"/>
                </a:solidFill>
              </a:rPr>
              <a:t>huis</a:t>
            </a:r>
            <a:r>
              <a:rPr lang="en-US" dirty="0" smtClean="0">
                <a:solidFill>
                  <a:schemeClr val="tx1"/>
                </a:solidFill>
              </a:rPr>
              <a:t> &gt; </a:t>
            </a:r>
            <a:r>
              <a:rPr lang="en-US" dirty="0" err="1" smtClean="0">
                <a:solidFill>
                  <a:schemeClr val="tx1"/>
                </a:solidFill>
              </a:rPr>
              <a:t>verwys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i="1" dirty="0" err="1" smtClean="0">
                <a:solidFill>
                  <a:schemeClr val="tx1"/>
                </a:solidFill>
              </a:rPr>
              <a:t>laaste</a:t>
            </a:r>
            <a:r>
              <a:rPr lang="en-US" i="1" dirty="0" smtClean="0">
                <a:solidFill>
                  <a:schemeClr val="tx1"/>
                </a:solidFill>
              </a:rPr>
              <a:t> </a:t>
            </a:r>
            <a:r>
              <a:rPr lang="en-US" i="1" dirty="0" err="1" smtClean="0">
                <a:solidFill>
                  <a:schemeClr val="tx1"/>
                </a:solidFill>
              </a:rPr>
              <a:t>rusplek</a:t>
            </a:r>
            <a:endParaRPr lang="en-US" i="1" dirty="0"/>
          </a:p>
        </p:txBody>
      </p:sp>
      <p:cxnSp>
        <p:nvCxnSpPr>
          <p:cNvPr id="20" name="Elbow Connector 19"/>
          <p:cNvCxnSpPr/>
          <p:nvPr/>
        </p:nvCxnSpPr>
        <p:spPr>
          <a:xfrm rot="10800000">
            <a:off x="3044536" y="1291936"/>
            <a:ext cx="2441865" cy="917864"/>
          </a:xfrm>
          <a:prstGeom prst="bentConnector3">
            <a:avLst/>
          </a:prstGeom>
          <a:ln w="25400">
            <a:solidFill>
              <a:schemeClr val="accent3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Explosion 2 21"/>
          <p:cNvSpPr/>
          <p:nvPr/>
        </p:nvSpPr>
        <p:spPr>
          <a:xfrm rot="344919">
            <a:off x="-9459" y="187254"/>
            <a:ext cx="4573255" cy="2024211"/>
          </a:xfrm>
          <a:prstGeom prst="irregularSeal2">
            <a:avLst/>
          </a:prstGeom>
          <a:noFill/>
          <a:ln w="412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Vestig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aandag</a:t>
            </a:r>
            <a:r>
              <a:rPr lang="en-US" dirty="0" smtClean="0">
                <a:solidFill>
                  <a:schemeClr val="tx1"/>
                </a:solidFill>
              </a:rPr>
              <a:t> op die </a:t>
            </a:r>
            <a:r>
              <a:rPr lang="en-US" dirty="0" err="1" smtClean="0">
                <a:solidFill>
                  <a:schemeClr val="tx1"/>
                </a:solidFill>
              </a:rPr>
              <a:t>volgende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versreël</a:t>
            </a:r>
            <a:r>
              <a:rPr lang="en-US" dirty="0" smtClean="0">
                <a:solidFill>
                  <a:schemeClr val="tx1"/>
                </a:solidFill>
              </a:rPr>
              <a:t> &gt; </a:t>
            </a:r>
            <a:r>
              <a:rPr lang="en-US" dirty="0" err="1" smtClean="0">
                <a:solidFill>
                  <a:schemeClr val="tx1"/>
                </a:solidFill>
              </a:rPr>
              <a:t>waar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i="1" dirty="0" smtClean="0">
                <a:solidFill>
                  <a:schemeClr val="tx1"/>
                </a:solidFill>
              </a:rPr>
              <a:t>die </a:t>
            </a:r>
            <a:r>
              <a:rPr lang="en-US" i="1" dirty="0" err="1" smtClean="0">
                <a:solidFill>
                  <a:schemeClr val="tx1"/>
                </a:solidFill>
              </a:rPr>
              <a:t>huis</a:t>
            </a:r>
            <a:r>
              <a:rPr lang="en-US" i="1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is.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Round Single Corner Rectangle 22"/>
          <p:cNvSpPr/>
          <p:nvPr/>
        </p:nvSpPr>
        <p:spPr>
          <a:xfrm>
            <a:off x="2130134" y="2514600"/>
            <a:ext cx="914401" cy="3048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3044536" y="2667000"/>
            <a:ext cx="571499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616035" y="2514600"/>
            <a:ext cx="2479965" cy="369332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/>
              <a:t>o</a:t>
            </a:r>
            <a:r>
              <a:rPr lang="en-US" dirty="0" err="1" smtClean="0"/>
              <a:t>op</a:t>
            </a:r>
            <a:r>
              <a:rPr lang="en-US" dirty="0" smtClean="0"/>
              <a:t> plat area – </a:t>
            </a:r>
            <a:r>
              <a:rPr lang="en-US" dirty="0" err="1" smtClean="0"/>
              <a:t>oop</a:t>
            </a:r>
            <a:r>
              <a:rPr lang="en-US" dirty="0" smtClean="0"/>
              <a:t> veld</a:t>
            </a:r>
            <a:endParaRPr lang="en-US" dirty="0"/>
          </a:p>
        </p:txBody>
      </p:sp>
      <p:cxnSp>
        <p:nvCxnSpPr>
          <p:cNvPr id="30" name="Elbow Connector 29"/>
          <p:cNvCxnSpPr/>
          <p:nvPr/>
        </p:nvCxnSpPr>
        <p:spPr>
          <a:xfrm>
            <a:off x="1066800" y="3269673"/>
            <a:ext cx="2297253" cy="2202872"/>
          </a:xfrm>
          <a:prstGeom prst="bentConnector3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4343400" y="5541818"/>
            <a:ext cx="2334492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S</a:t>
            </a:r>
            <a:r>
              <a:rPr lang="en-US" dirty="0" err="1" smtClean="0">
                <a:solidFill>
                  <a:schemeClr val="tx1"/>
                </a:solidFill>
              </a:rPr>
              <a:t>sien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jy</a:t>
            </a:r>
            <a:r>
              <a:rPr lang="en-US" dirty="0" smtClean="0">
                <a:solidFill>
                  <a:schemeClr val="tx1"/>
                </a:solidFill>
              </a:rPr>
              <a:t> die </a:t>
            </a:r>
            <a:r>
              <a:rPr lang="en-US" dirty="0" err="1" smtClean="0">
                <a:solidFill>
                  <a:schemeClr val="tx1"/>
                </a:solidFill>
              </a:rPr>
              <a:t>alliterasie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188766" y="5334000"/>
            <a:ext cx="3773634" cy="129540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Welige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groen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gras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– dui op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gras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wat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nog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mooi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groei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.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Groei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=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lewe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. /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Kontrasterend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met die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toestand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van Sara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Baartman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(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Sy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is </a:t>
            </a:r>
            <a:r>
              <a:rPr lang="en-US" sz="1400" b="1" i="1" smtClean="0">
                <a:solidFill>
                  <a:schemeClr val="tx1"/>
                </a:solidFill>
                <a:latin typeface="Arial Narrow" pitchFamily="34" charset="0"/>
              </a:rPr>
              <a:t>dood 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en word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begrawe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–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kan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nie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hierdie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“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lewe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” en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groenigheid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en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lawende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koeltes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geniet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 </a:t>
            </a:r>
            <a:r>
              <a:rPr lang="en-US" sz="1400" b="1" i="1" dirty="0" err="1" smtClean="0">
                <a:solidFill>
                  <a:schemeClr val="tx1"/>
                </a:solidFill>
                <a:latin typeface="Arial Narrow" pitchFamily="34" charset="0"/>
              </a:rPr>
              <a:t>nie</a:t>
            </a:r>
            <a:r>
              <a:rPr lang="en-US" sz="1400" b="1" i="1" dirty="0" smtClean="0">
                <a:solidFill>
                  <a:schemeClr val="tx1"/>
                </a:solidFill>
                <a:latin typeface="Arial Narrow" pitchFamily="34" charset="0"/>
              </a:rPr>
              <a:t>.</a:t>
            </a:r>
            <a:endParaRPr lang="en-US" sz="1400" b="1" i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flipV="1">
            <a:off x="2130134" y="3733800"/>
            <a:ext cx="3356267" cy="762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ound Single Corner Rectangle 35"/>
          <p:cNvSpPr/>
          <p:nvPr/>
        </p:nvSpPr>
        <p:spPr>
          <a:xfrm>
            <a:off x="5777347" y="3352800"/>
            <a:ext cx="914400" cy="6096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</a:t>
            </a:r>
            <a:r>
              <a:rPr lang="en-US" dirty="0" smtClean="0">
                <a:solidFill>
                  <a:schemeClr val="tx1"/>
                </a:solidFill>
              </a:rPr>
              <a:t>ed = </a:t>
            </a:r>
            <a:r>
              <a:rPr lang="en-US" dirty="0" err="1" smtClean="0">
                <a:solidFill>
                  <a:schemeClr val="tx1"/>
                </a:solidFill>
              </a:rPr>
              <a:t>graf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" name="Freeform 38"/>
          <p:cNvSpPr/>
          <p:nvPr/>
        </p:nvSpPr>
        <p:spPr>
          <a:xfrm>
            <a:off x="838197" y="3269673"/>
            <a:ext cx="2099557" cy="471054"/>
          </a:xfrm>
          <a:custGeom>
            <a:avLst/>
            <a:gdLst>
              <a:gd name="connsiteX0" fmla="*/ 283902 w 1988601"/>
              <a:gd name="connsiteY0" fmla="*/ 110836 h 471054"/>
              <a:gd name="connsiteX1" fmla="*/ 117647 w 1988601"/>
              <a:gd name="connsiteY1" fmla="*/ 152400 h 471054"/>
              <a:gd name="connsiteX2" fmla="*/ 62229 w 1988601"/>
              <a:gd name="connsiteY2" fmla="*/ 180109 h 471054"/>
              <a:gd name="connsiteX3" fmla="*/ 20665 w 1988601"/>
              <a:gd name="connsiteY3" fmla="*/ 221672 h 471054"/>
              <a:gd name="connsiteX4" fmla="*/ 20665 w 1988601"/>
              <a:gd name="connsiteY4" fmla="*/ 360218 h 471054"/>
              <a:gd name="connsiteX5" fmla="*/ 103792 w 1988601"/>
              <a:gd name="connsiteY5" fmla="*/ 374072 h 471054"/>
              <a:gd name="connsiteX6" fmla="*/ 186920 w 1988601"/>
              <a:gd name="connsiteY6" fmla="*/ 401782 h 471054"/>
              <a:gd name="connsiteX7" fmla="*/ 228483 w 1988601"/>
              <a:gd name="connsiteY7" fmla="*/ 415636 h 471054"/>
              <a:gd name="connsiteX8" fmla="*/ 297756 w 1988601"/>
              <a:gd name="connsiteY8" fmla="*/ 429491 h 471054"/>
              <a:gd name="connsiteX9" fmla="*/ 353174 w 1988601"/>
              <a:gd name="connsiteY9" fmla="*/ 443345 h 471054"/>
              <a:gd name="connsiteX10" fmla="*/ 1544665 w 1988601"/>
              <a:gd name="connsiteY10" fmla="*/ 471054 h 471054"/>
              <a:gd name="connsiteX11" fmla="*/ 1974156 w 1988601"/>
              <a:gd name="connsiteY11" fmla="*/ 457200 h 471054"/>
              <a:gd name="connsiteX12" fmla="*/ 1988011 w 1988601"/>
              <a:gd name="connsiteY12" fmla="*/ 401782 h 471054"/>
              <a:gd name="connsiteX13" fmla="*/ 1974156 w 1988601"/>
              <a:gd name="connsiteY13" fmla="*/ 221672 h 471054"/>
              <a:gd name="connsiteX14" fmla="*/ 1960302 w 1988601"/>
              <a:gd name="connsiteY14" fmla="*/ 180109 h 471054"/>
              <a:gd name="connsiteX15" fmla="*/ 1932592 w 1988601"/>
              <a:gd name="connsiteY15" fmla="*/ 152400 h 471054"/>
              <a:gd name="connsiteX16" fmla="*/ 1891029 w 1988601"/>
              <a:gd name="connsiteY16" fmla="*/ 138545 h 471054"/>
              <a:gd name="connsiteX17" fmla="*/ 1849465 w 1988601"/>
              <a:gd name="connsiteY17" fmla="*/ 110836 h 471054"/>
              <a:gd name="connsiteX18" fmla="*/ 1766338 w 1988601"/>
              <a:gd name="connsiteY18" fmla="*/ 83127 h 471054"/>
              <a:gd name="connsiteX19" fmla="*/ 1724774 w 1988601"/>
              <a:gd name="connsiteY19" fmla="*/ 69272 h 471054"/>
              <a:gd name="connsiteX20" fmla="*/ 1683211 w 1988601"/>
              <a:gd name="connsiteY20" fmla="*/ 55418 h 471054"/>
              <a:gd name="connsiteX21" fmla="*/ 1530811 w 1988601"/>
              <a:gd name="connsiteY21" fmla="*/ 41563 h 471054"/>
              <a:gd name="connsiteX22" fmla="*/ 1433829 w 1988601"/>
              <a:gd name="connsiteY22" fmla="*/ 27709 h 471054"/>
              <a:gd name="connsiteX23" fmla="*/ 1198302 w 1988601"/>
              <a:gd name="connsiteY23" fmla="*/ 13854 h 471054"/>
              <a:gd name="connsiteX24" fmla="*/ 1032047 w 1988601"/>
              <a:gd name="connsiteY24" fmla="*/ 0 h 471054"/>
              <a:gd name="connsiteX25" fmla="*/ 491720 w 1988601"/>
              <a:gd name="connsiteY25" fmla="*/ 13854 h 471054"/>
              <a:gd name="connsiteX26" fmla="*/ 450156 w 1988601"/>
              <a:gd name="connsiteY26" fmla="*/ 41563 h 471054"/>
              <a:gd name="connsiteX27" fmla="*/ 394738 w 1988601"/>
              <a:gd name="connsiteY27" fmla="*/ 55418 h 471054"/>
              <a:gd name="connsiteX28" fmla="*/ 353174 w 1988601"/>
              <a:gd name="connsiteY28" fmla="*/ 83127 h 471054"/>
              <a:gd name="connsiteX29" fmla="*/ 283902 w 1988601"/>
              <a:gd name="connsiteY29" fmla="*/ 110836 h 471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988601" h="471054">
                <a:moveTo>
                  <a:pt x="283902" y="110836"/>
                </a:moveTo>
                <a:cubicBezTo>
                  <a:pt x="244648" y="122381"/>
                  <a:pt x="172535" y="124956"/>
                  <a:pt x="117647" y="152400"/>
                </a:cubicBezTo>
                <a:cubicBezTo>
                  <a:pt x="99174" y="161636"/>
                  <a:pt x="79035" y="168105"/>
                  <a:pt x="62229" y="180109"/>
                </a:cubicBezTo>
                <a:cubicBezTo>
                  <a:pt x="46285" y="191497"/>
                  <a:pt x="34520" y="207818"/>
                  <a:pt x="20665" y="221672"/>
                </a:cubicBezTo>
                <a:cubicBezTo>
                  <a:pt x="6550" y="264018"/>
                  <a:pt x="-17761" y="316302"/>
                  <a:pt x="20665" y="360218"/>
                </a:cubicBezTo>
                <a:cubicBezTo>
                  <a:pt x="39163" y="381359"/>
                  <a:pt x="76083" y="369454"/>
                  <a:pt x="103792" y="374072"/>
                </a:cubicBezTo>
                <a:lnTo>
                  <a:pt x="186920" y="401782"/>
                </a:lnTo>
                <a:cubicBezTo>
                  <a:pt x="200774" y="406400"/>
                  <a:pt x="214163" y="412772"/>
                  <a:pt x="228483" y="415636"/>
                </a:cubicBezTo>
                <a:cubicBezTo>
                  <a:pt x="251574" y="420254"/>
                  <a:pt x="274768" y="424383"/>
                  <a:pt x="297756" y="429491"/>
                </a:cubicBezTo>
                <a:cubicBezTo>
                  <a:pt x="316344" y="433622"/>
                  <a:pt x="334143" y="442711"/>
                  <a:pt x="353174" y="443345"/>
                </a:cubicBezTo>
                <a:cubicBezTo>
                  <a:pt x="750225" y="456580"/>
                  <a:pt x="1147501" y="461818"/>
                  <a:pt x="1544665" y="471054"/>
                </a:cubicBezTo>
                <a:lnTo>
                  <a:pt x="1974156" y="457200"/>
                </a:lnTo>
                <a:cubicBezTo>
                  <a:pt x="1992969" y="454261"/>
                  <a:pt x="1988011" y="420823"/>
                  <a:pt x="1988011" y="401782"/>
                </a:cubicBezTo>
                <a:cubicBezTo>
                  <a:pt x="1988011" y="341568"/>
                  <a:pt x="1981625" y="281421"/>
                  <a:pt x="1974156" y="221672"/>
                </a:cubicBezTo>
                <a:cubicBezTo>
                  <a:pt x="1972345" y="207181"/>
                  <a:pt x="1967816" y="192632"/>
                  <a:pt x="1960302" y="180109"/>
                </a:cubicBezTo>
                <a:cubicBezTo>
                  <a:pt x="1953581" y="168908"/>
                  <a:pt x="1943793" y="159121"/>
                  <a:pt x="1932592" y="152400"/>
                </a:cubicBezTo>
                <a:cubicBezTo>
                  <a:pt x="1920069" y="144886"/>
                  <a:pt x="1904091" y="145076"/>
                  <a:pt x="1891029" y="138545"/>
                </a:cubicBezTo>
                <a:cubicBezTo>
                  <a:pt x="1876136" y="131098"/>
                  <a:pt x="1864681" y="117599"/>
                  <a:pt x="1849465" y="110836"/>
                </a:cubicBezTo>
                <a:cubicBezTo>
                  <a:pt x="1822775" y="98974"/>
                  <a:pt x="1794047" y="92363"/>
                  <a:pt x="1766338" y="83127"/>
                </a:cubicBezTo>
                <a:lnTo>
                  <a:pt x="1724774" y="69272"/>
                </a:lnTo>
                <a:cubicBezTo>
                  <a:pt x="1710920" y="64654"/>
                  <a:pt x="1697755" y="56740"/>
                  <a:pt x="1683211" y="55418"/>
                </a:cubicBezTo>
                <a:cubicBezTo>
                  <a:pt x="1632411" y="50800"/>
                  <a:pt x="1581509" y="47196"/>
                  <a:pt x="1530811" y="41563"/>
                </a:cubicBezTo>
                <a:cubicBezTo>
                  <a:pt x="1498355" y="37957"/>
                  <a:pt x="1466372" y="30421"/>
                  <a:pt x="1433829" y="27709"/>
                </a:cubicBezTo>
                <a:cubicBezTo>
                  <a:pt x="1355456" y="21178"/>
                  <a:pt x="1276760" y="19265"/>
                  <a:pt x="1198302" y="13854"/>
                </a:cubicBezTo>
                <a:cubicBezTo>
                  <a:pt x="1142823" y="10028"/>
                  <a:pt x="1087465" y="4618"/>
                  <a:pt x="1032047" y="0"/>
                </a:cubicBezTo>
                <a:cubicBezTo>
                  <a:pt x="851938" y="4618"/>
                  <a:pt x="671430" y="1018"/>
                  <a:pt x="491720" y="13854"/>
                </a:cubicBezTo>
                <a:cubicBezTo>
                  <a:pt x="475111" y="15040"/>
                  <a:pt x="465461" y="35004"/>
                  <a:pt x="450156" y="41563"/>
                </a:cubicBezTo>
                <a:cubicBezTo>
                  <a:pt x="432654" y="49064"/>
                  <a:pt x="413211" y="50800"/>
                  <a:pt x="394738" y="55418"/>
                </a:cubicBezTo>
                <a:cubicBezTo>
                  <a:pt x="380883" y="64654"/>
                  <a:pt x="368067" y="75680"/>
                  <a:pt x="353174" y="83127"/>
                </a:cubicBezTo>
                <a:cubicBezTo>
                  <a:pt x="262771" y="128328"/>
                  <a:pt x="323156" y="99291"/>
                  <a:pt x="283902" y="110836"/>
                </a:cubicBezTo>
                <a:close/>
              </a:path>
            </a:pathLst>
          </a:cu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2495546" y="3338946"/>
            <a:ext cx="2346616" cy="2202872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5638800" y="3657600"/>
            <a:ext cx="0" cy="4191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ound Single Corner Rectangle 47"/>
          <p:cNvSpPr/>
          <p:nvPr/>
        </p:nvSpPr>
        <p:spPr>
          <a:xfrm>
            <a:off x="4187534" y="4191000"/>
            <a:ext cx="2490357" cy="8382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Reël</a:t>
            </a:r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 </a:t>
            </a:r>
            <a:r>
              <a:rPr lang="en-US" sz="1400" b="1" dirty="0" smtClean="0">
                <a:solidFill>
                  <a:schemeClr val="tx1"/>
                </a:solidFill>
              </a:rPr>
              <a:t>- </a:t>
            </a:r>
            <a:r>
              <a:rPr lang="en-US" sz="1400" b="1" dirty="0" err="1" smtClean="0">
                <a:solidFill>
                  <a:schemeClr val="tx1"/>
                </a:solidFill>
              </a:rPr>
              <a:t>doel</a:t>
            </a:r>
            <a:r>
              <a:rPr lang="en-US" sz="1400" b="1" dirty="0" smtClean="0">
                <a:solidFill>
                  <a:schemeClr val="tx1"/>
                </a:solidFill>
              </a:rPr>
              <a:t> van </a:t>
            </a:r>
            <a:r>
              <a:rPr lang="en-US" sz="1400" b="1" dirty="0" err="1" smtClean="0">
                <a:solidFill>
                  <a:schemeClr val="tx1"/>
                </a:solidFill>
              </a:rPr>
              <a:t>vraagteken</a:t>
            </a:r>
            <a:r>
              <a:rPr lang="en-US" sz="1400" b="1" dirty="0" smtClean="0">
                <a:solidFill>
                  <a:schemeClr val="tx1"/>
                </a:solidFill>
              </a:rPr>
              <a:t> – Dui op ‘n </a:t>
            </a:r>
            <a:r>
              <a:rPr lang="en-US" sz="1400" b="1" dirty="0" err="1" smtClean="0">
                <a:solidFill>
                  <a:schemeClr val="tx1"/>
                </a:solidFill>
              </a:rPr>
              <a:t>retoriese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vraag</a:t>
            </a:r>
            <a:r>
              <a:rPr lang="en-US" sz="1400" b="1" dirty="0" smtClean="0">
                <a:solidFill>
                  <a:schemeClr val="tx1"/>
                </a:solidFill>
              </a:rPr>
              <a:t>.  </a:t>
            </a:r>
            <a:r>
              <a:rPr lang="en-US" sz="1400" b="1" dirty="0" err="1" smtClean="0">
                <a:solidFill>
                  <a:schemeClr val="tx1"/>
                </a:solidFill>
              </a:rPr>
              <a:t>Spreker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vra</a:t>
            </a:r>
            <a:r>
              <a:rPr lang="en-US" sz="1400" b="1" dirty="0" smtClean="0">
                <a:solidFill>
                  <a:schemeClr val="tx1"/>
                </a:solidFill>
              </a:rPr>
              <a:t>  ‘n </a:t>
            </a:r>
            <a:r>
              <a:rPr lang="en-US" sz="1400" b="1" dirty="0" err="1" smtClean="0">
                <a:solidFill>
                  <a:schemeClr val="tx1"/>
                </a:solidFill>
              </a:rPr>
              <a:t>vraag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aan</a:t>
            </a:r>
            <a:r>
              <a:rPr lang="en-US" sz="1400" b="1" dirty="0" smtClean="0">
                <a:solidFill>
                  <a:schemeClr val="tx1"/>
                </a:solidFill>
              </a:rPr>
              <a:t> die </a:t>
            </a:r>
            <a:r>
              <a:rPr lang="en-US" sz="1400" b="1" dirty="0" err="1" smtClean="0">
                <a:solidFill>
                  <a:schemeClr val="tx1"/>
                </a:solidFill>
              </a:rPr>
              <a:t>onslapende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endParaRPr lang="en-US" sz="1400" b="1" dirty="0"/>
          </a:p>
        </p:txBody>
      </p:sp>
      <p:sp>
        <p:nvSpPr>
          <p:cNvPr id="50" name="Slide Number Placeholder 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z="2000" b="1" smtClean="0">
                <a:solidFill>
                  <a:schemeClr val="tx1"/>
                </a:solidFill>
              </a:rPr>
              <a:t>5</a:t>
            </a:fld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78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5" grpId="0" animBg="1"/>
      <p:bldP spid="22" grpId="0" animBg="1"/>
      <p:bldP spid="23" grpId="0" animBg="1"/>
      <p:bldP spid="26" grpId="0" animBg="1"/>
      <p:bldP spid="33" grpId="0" animBg="1"/>
      <p:bldP spid="36" grpId="0" animBg="1"/>
      <p:bldP spid="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2400" dirty="0" err="1">
                <a:solidFill>
                  <a:prstClr val="black"/>
                </a:solidFill>
              </a:rPr>
              <a:t>Vir</a:t>
            </a:r>
            <a:r>
              <a:rPr lang="en-US" sz="2400" dirty="0">
                <a:solidFill>
                  <a:prstClr val="black"/>
                </a:solidFill>
              </a:rPr>
              <a:t> Sara </a:t>
            </a:r>
            <a:r>
              <a:rPr lang="en-US" sz="2400" dirty="0" err="1">
                <a:solidFill>
                  <a:prstClr val="black"/>
                </a:solidFill>
              </a:rPr>
              <a:t>Baartman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5135563"/>
          </a:xfrm>
        </p:spPr>
        <p:txBody>
          <a:bodyPr/>
          <a:lstStyle/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1600" i="1" dirty="0" err="1" smtClean="0"/>
              <a:t>Khoi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mense</a:t>
            </a:r>
            <a:r>
              <a:rPr lang="en-US" sz="1600" i="1" dirty="0" smtClean="0"/>
              <a:t> was </a:t>
            </a:r>
            <a:r>
              <a:rPr lang="en-US" sz="1600" i="1" dirty="0" err="1" smtClean="0"/>
              <a:t>nie</a:t>
            </a:r>
            <a:r>
              <a:rPr lang="en-US" sz="1600" i="1" dirty="0" smtClean="0"/>
              <a:t> in </a:t>
            </a:r>
            <a:r>
              <a:rPr lang="en-US" sz="1600" i="1" dirty="0" err="1" smtClean="0"/>
              <a:t>doodskiste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begrawe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nie</a:t>
            </a:r>
            <a:r>
              <a:rPr lang="en-US" sz="1600" i="1" dirty="0" smtClean="0"/>
              <a:t>, maar is </a:t>
            </a:r>
            <a:r>
              <a:rPr lang="en-US" sz="1600" i="1" dirty="0" err="1" smtClean="0"/>
              <a:t>toegerol</a:t>
            </a:r>
            <a:r>
              <a:rPr lang="en-US" sz="1600" i="1" dirty="0" smtClean="0"/>
              <a:t> in </a:t>
            </a:r>
            <a:r>
              <a:rPr lang="en-US" sz="1600" i="1" dirty="0" err="1" smtClean="0"/>
              <a:t>komberse</a:t>
            </a:r>
            <a:r>
              <a:rPr lang="en-US" sz="1600" i="1" dirty="0" smtClean="0"/>
              <a:t> en </a:t>
            </a:r>
            <a:r>
              <a:rPr lang="en-US" sz="1600" i="1" dirty="0" err="1" smtClean="0"/>
              <a:t>kruieplante</a:t>
            </a:r>
            <a:r>
              <a:rPr lang="en-US" sz="1600" i="1" dirty="0" smtClean="0"/>
              <a:t> is </a:t>
            </a:r>
            <a:r>
              <a:rPr lang="en-US" sz="1600" i="1" dirty="0" err="1" smtClean="0"/>
              <a:t>binne</a:t>
            </a:r>
            <a:r>
              <a:rPr lang="en-US" sz="1600" i="1" dirty="0" smtClean="0"/>
              <a:t> in die </a:t>
            </a:r>
            <a:r>
              <a:rPr lang="en-US" sz="1600" i="1" dirty="0" err="1" smtClean="0"/>
              <a:t>komberse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geplaas</a:t>
            </a:r>
            <a:r>
              <a:rPr lang="en-US" sz="1600" i="1" dirty="0" smtClean="0"/>
              <a:t>.  Bo-op die </a:t>
            </a:r>
            <a:r>
              <a:rPr lang="en-US" sz="1600" i="1" dirty="0" err="1" smtClean="0"/>
              <a:t>graf</a:t>
            </a:r>
            <a:r>
              <a:rPr lang="en-US" sz="1600" i="1" dirty="0" smtClean="0"/>
              <a:t> is </a:t>
            </a:r>
            <a:r>
              <a:rPr lang="en-US" sz="1600" i="1" dirty="0" err="1" smtClean="0"/>
              <a:t>klippe</a:t>
            </a:r>
            <a:r>
              <a:rPr lang="en-US" sz="1600" i="1" dirty="0" smtClean="0"/>
              <a:t> </a:t>
            </a:r>
            <a:r>
              <a:rPr lang="en-US" sz="1600" i="1" dirty="0" err="1" smtClean="0"/>
              <a:t>gestapel</a:t>
            </a:r>
            <a:r>
              <a:rPr lang="en-US" sz="1600" i="1" dirty="0" smtClean="0"/>
              <a:t>.</a:t>
            </a:r>
            <a:endParaRPr lang="en-US" sz="1600" i="1" dirty="0"/>
          </a:p>
          <a:p>
            <a:pPr marL="0" indent="0">
              <a:buNone/>
            </a:pPr>
            <a:endParaRPr lang="en-US" sz="1600" i="1" dirty="0" smtClean="0"/>
          </a:p>
          <a:p>
            <a:pPr marL="0" indent="0">
              <a:buNone/>
            </a:pPr>
            <a:r>
              <a:rPr lang="en-US" sz="2000" dirty="0" smtClean="0"/>
              <a:t>6   </a:t>
            </a:r>
            <a:r>
              <a:rPr lang="en-US" sz="2000" dirty="0" err="1" smtClean="0"/>
              <a:t>jou</a:t>
            </a:r>
            <a:r>
              <a:rPr lang="en-US" sz="2000" dirty="0" smtClean="0"/>
              <a:t>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komberse</a:t>
            </a:r>
            <a:r>
              <a:rPr lang="en-US" sz="2000" dirty="0" smtClean="0"/>
              <a:t> </a:t>
            </a:r>
            <a:r>
              <a:rPr lang="en-US" sz="2000" dirty="0" err="1" smtClean="0"/>
              <a:t>uitgedos</a:t>
            </a:r>
            <a:r>
              <a:rPr lang="en-US" sz="2000" dirty="0" smtClean="0"/>
              <a:t> met </a:t>
            </a:r>
            <a:r>
              <a:rPr lang="en-US" sz="20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boegoe</a:t>
            </a:r>
            <a:r>
              <a:rPr lang="en-US" sz="2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en </a:t>
            </a:r>
            <a:r>
              <a:rPr lang="en-US" sz="2000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kruisement</a:t>
            </a:r>
            <a:r>
              <a:rPr lang="en-US" sz="2000" dirty="0" smtClean="0"/>
              <a:t>. </a:t>
            </a:r>
          </a:p>
          <a:p>
            <a:pPr marL="0" indent="0">
              <a:buNone/>
            </a:pPr>
            <a:r>
              <a:rPr lang="en-US" sz="2000" dirty="0" smtClean="0"/>
              <a:t>7  </a:t>
            </a:r>
            <a:r>
              <a:rPr lang="en-US" sz="2000" dirty="0" err="1" smtClean="0"/>
              <a:t>Daar</a:t>
            </a:r>
            <a:r>
              <a:rPr lang="en-US" sz="2000" dirty="0" smtClean="0"/>
              <a:t> </a:t>
            </a:r>
            <a:r>
              <a:rPr lang="en-US" sz="2000" dirty="0" err="1" smtClean="0"/>
              <a:t>waar</a:t>
            </a:r>
            <a:r>
              <a:rPr lang="en-US" sz="2000" dirty="0" smtClean="0"/>
              <a:t> die </a:t>
            </a:r>
            <a:r>
              <a:rPr lang="en-US" sz="2000" dirty="0" err="1" smtClean="0"/>
              <a:t>proteas</a:t>
            </a:r>
            <a:r>
              <a:rPr lang="en-US" sz="2000" dirty="0" smtClean="0"/>
              <a:t> </a:t>
            </a:r>
            <a:r>
              <a:rPr lang="en-US" sz="2000" dirty="0" err="1" smtClean="0"/>
              <a:t>pronk</a:t>
            </a:r>
            <a:r>
              <a:rPr lang="en-US" sz="2000" dirty="0" smtClean="0"/>
              <a:t> in </a:t>
            </a:r>
            <a:r>
              <a:rPr lang="en-US" sz="2000" dirty="0" err="1" smtClean="0"/>
              <a:t>geel</a:t>
            </a:r>
            <a:r>
              <a:rPr lang="en-US" sz="2000" dirty="0" smtClean="0"/>
              <a:t> en wit, </a:t>
            </a:r>
          </a:p>
          <a:p>
            <a:pPr marL="0" indent="0">
              <a:buNone/>
            </a:pPr>
            <a:r>
              <a:rPr lang="en-US" sz="2000" dirty="0" smtClean="0"/>
              <a:t>8 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daar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sing </a:t>
            </a:r>
            <a:r>
              <a:rPr lang="en-US" sz="2000" dirty="0" smtClean="0"/>
              <a:t>die </a:t>
            </a:r>
            <a:r>
              <a:rPr lang="en-US" sz="2000" dirty="0" err="1" smtClean="0"/>
              <a:t>rivier</a:t>
            </a:r>
            <a:r>
              <a:rPr lang="en-US" sz="2000" dirty="0" smtClean="0"/>
              <a:t> ’n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verwelkomingslied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r>
              <a:rPr lang="en-US" sz="2000" dirty="0" smtClean="0"/>
              <a:t>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5" name="Elbow Connector 4"/>
          <p:cNvCxnSpPr/>
          <p:nvPr/>
        </p:nvCxnSpPr>
        <p:spPr>
          <a:xfrm rot="5400000" flipH="1" flipV="1">
            <a:off x="1167246" y="2234044"/>
            <a:ext cx="561110" cy="2"/>
          </a:xfrm>
          <a:prstGeom prst="bentConnector3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2743200" y="2133600"/>
            <a:ext cx="3200400" cy="100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4" y="3657600"/>
            <a:ext cx="2166936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736" y="3276600"/>
            <a:ext cx="3080599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685309"/>
            <a:ext cx="3276600" cy="2247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6057900" y="1905000"/>
            <a:ext cx="2781300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u</a:t>
            </a:r>
            <a:r>
              <a:rPr lang="en-US" sz="1600" dirty="0" err="1" smtClean="0">
                <a:solidFill>
                  <a:schemeClr val="tx1"/>
                </a:solidFill>
              </a:rPr>
              <a:t>itgevat</a:t>
            </a:r>
            <a:r>
              <a:rPr lang="en-US" sz="1600" dirty="0" smtClean="0">
                <a:solidFill>
                  <a:schemeClr val="tx1"/>
                </a:solidFill>
              </a:rPr>
              <a:t> / </a:t>
            </a:r>
            <a:r>
              <a:rPr lang="en-US" sz="1600" dirty="0" err="1" smtClean="0">
                <a:solidFill>
                  <a:schemeClr val="tx1"/>
                </a:solidFill>
              </a:rPr>
              <a:t>versier</a:t>
            </a:r>
            <a:r>
              <a:rPr lang="en-US" sz="1600" dirty="0" smtClean="0">
                <a:solidFill>
                  <a:schemeClr val="tx1"/>
                </a:solidFill>
              </a:rPr>
              <a:t> (dressed up)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ound Single Corner Rectangle 18"/>
          <p:cNvSpPr/>
          <p:nvPr/>
        </p:nvSpPr>
        <p:spPr>
          <a:xfrm>
            <a:off x="3695700" y="5791200"/>
            <a:ext cx="4724400" cy="630382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solidFill>
                  <a:schemeClr val="tx1"/>
                </a:solidFill>
              </a:rPr>
              <a:t>Boegoe</a:t>
            </a:r>
            <a:r>
              <a:rPr lang="en-US" sz="1400" dirty="0" smtClean="0">
                <a:solidFill>
                  <a:schemeClr val="tx1"/>
                </a:solidFill>
              </a:rPr>
              <a:t> – </a:t>
            </a:r>
            <a:r>
              <a:rPr lang="en-US" sz="1400" dirty="0" err="1" smtClean="0">
                <a:solidFill>
                  <a:schemeClr val="tx1"/>
                </a:solidFill>
              </a:rPr>
              <a:t>welriekende</a:t>
            </a:r>
            <a:r>
              <a:rPr lang="en-US" sz="1400" dirty="0" smtClean="0">
                <a:solidFill>
                  <a:schemeClr val="tx1"/>
                </a:solidFill>
              </a:rPr>
              <a:t> plant met </a:t>
            </a:r>
            <a:r>
              <a:rPr lang="en-US" sz="1400" dirty="0" err="1" smtClean="0">
                <a:solidFill>
                  <a:schemeClr val="tx1"/>
                </a:solidFill>
              </a:rPr>
              <a:t>medisinale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eienskappe</a:t>
            </a:r>
            <a:r>
              <a:rPr lang="en-US" sz="1400" dirty="0" smtClean="0">
                <a:solidFill>
                  <a:schemeClr val="tx1"/>
                </a:solidFill>
              </a:rPr>
              <a:t>. (</a:t>
            </a:r>
            <a:r>
              <a:rPr lang="en-US" sz="1400" dirty="0" err="1" smtClean="0">
                <a:solidFill>
                  <a:schemeClr val="tx1"/>
                </a:solidFill>
              </a:rPr>
              <a:t>buchu</a:t>
            </a:r>
            <a:r>
              <a:rPr lang="en-US" sz="1400" dirty="0" smtClean="0">
                <a:solidFill>
                  <a:schemeClr val="tx1"/>
                </a:solidFill>
              </a:rPr>
              <a:t>) / </a:t>
            </a:r>
            <a:r>
              <a:rPr lang="en-US" sz="1400" dirty="0" err="1" smtClean="0">
                <a:solidFill>
                  <a:schemeClr val="tx1"/>
                </a:solidFill>
              </a:rPr>
              <a:t>Kruisement</a:t>
            </a:r>
            <a:r>
              <a:rPr lang="en-US" sz="1400" dirty="0" smtClean="0">
                <a:solidFill>
                  <a:schemeClr val="tx1"/>
                </a:solidFill>
              </a:rPr>
              <a:t> (mint , aromatic medicinal plant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6" name="Right Brace 15"/>
          <p:cNvSpPr/>
          <p:nvPr/>
        </p:nvSpPr>
        <p:spPr>
          <a:xfrm>
            <a:off x="5486400" y="2819400"/>
            <a:ext cx="304800" cy="914400"/>
          </a:xfrm>
          <a:prstGeom prst="rightBrac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 Single Corner Rectangle 16"/>
          <p:cNvSpPr/>
          <p:nvPr/>
        </p:nvSpPr>
        <p:spPr>
          <a:xfrm>
            <a:off x="5943601" y="2590800"/>
            <a:ext cx="2895599" cy="11430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solidFill>
                  <a:schemeClr val="tx1"/>
                </a:solidFill>
              </a:rPr>
              <a:t>Vrolike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kleure</a:t>
            </a:r>
            <a:r>
              <a:rPr lang="en-US" sz="1400" dirty="0" smtClean="0">
                <a:solidFill>
                  <a:schemeClr val="tx1"/>
                </a:solidFill>
              </a:rPr>
              <a:t> is </a:t>
            </a:r>
            <a:r>
              <a:rPr lang="en-US" sz="1400" dirty="0" err="1" smtClean="0">
                <a:solidFill>
                  <a:schemeClr val="tx1"/>
                </a:solidFill>
              </a:rPr>
              <a:t>ter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sprake</a:t>
            </a:r>
            <a:r>
              <a:rPr lang="en-US" sz="1400" dirty="0" smtClean="0">
                <a:solidFill>
                  <a:schemeClr val="tx1"/>
                </a:solidFill>
              </a:rPr>
              <a:t> (</a:t>
            </a:r>
            <a:r>
              <a:rPr lang="en-US" sz="1400" dirty="0" err="1" smtClean="0">
                <a:solidFill>
                  <a:schemeClr val="tx1"/>
                </a:solidFill>
              </a:rPr>
              <a:t>geel</a:t>
            </a:r>
            <a:r>
              <a:rPr lang="en-US" sz="1400" dirty="0" smtClean="0">
                <a:solidFill>
                  <a:schemeClr val="tx1"/>
                </a:solidFill>
              </a:rPr>
              <a:t> en wit) . </a:t>
            </a:r>
            <a:r>
              <a:rPr lang="en-US" sz="1400" dirty="0" err="1" smtClean="0">
                <a:solidFill>
                  <a:schemeClr val="tx1"/>
                </a:solidFill>
              </a:rPr>
              <a:t>Staan</a:t>
            </a:r>
            <a:r>
              <a:rPr lang="en-US" sz="1400" dirty="0" smtClean="0">
                <a:solidFill>
                  <a:schemeClr val="tx1"/>
                </a:solidFill>
              </a:rPr>
              <a:t> in </a:t>
            </a:r>
            <a:r>
              <a:rPr lang="en-US" sz="1400" dirty="0" err="1" smtClean="0">
                <a:solidFill>
                  <a:schemeClr val="tx1"/>
                </a:solidFill>
              </a:rPr>
              <a:t>kontras</a:t>
            </a:r>
            <a:r>
              <a:rPr lang="en-US" sz="1400" dirty="0" smtClean="0">
                <a:solidFill>
                  <a:schemeClr val="tx1"/>
                </a:solidFill>
              </a:rPr>
              <a:t> met </a:t>
            </a:r>
            <a:r>
              <a:rPr lang="en-US" sz="1400" dirty="0" err="1" smtClean="0">
                <a:solidFill>
                  <a:schemeClr val="tx1"/>
                </a:solidFill>
              </a:rPr>
              <a:t>dood</a:t>
            </a:r>
            <a:r>
              <a:rPr lang="en-US" sz="1400" dirty="0" smtClean="0">
                <a:solidFill>
                  <a:schemeClr val="tx1"/>
                </a:solidFill>
              </a:rPr>
              <a:t> (</a:t>
            </a:r>
            <a:r>
              <a:rPr lang="en-US" sz="1400" dirty="0" err="1" smtClean="0">
                <a:solidFill>
                  <a:schemeClr val="tx1"/>
                </a:solidFill>
              </a:rPr>
              <a:t>ironie</a:t>
            </a:r>
            <a:r>
              <a:rPr lang="en-US" sz="1400" dirty="0" smtClean="0">
                <a:solidFill>
                  <a:schemeClr val="tx1"/>
                </a:solidFill>
              </a:rPr>
              <a:t>)/ </a:t>
            </a:r>
            <a:r>
              <a:rPr lang="en-US" sz="1400" dirty="0" err="1" smtClean="0">
                <a:solidFill>
                  <a:schemeClr val="tx1"/>
                </a:solidFill>
              </a:rPr>
              <a:t>Uitroepteken</a:t>
            </a:r>
            <a:r>
              <a:rPr lang="en-US" sz="1400" dirty="0" smtClean="0">
                <a:solidFill>
                  <a:schemeClr val="tx1"/>
                </a:solidFill>
              </a:rPr>
              <a:t> – dui op </a:t>
            </a:r>
            <a:r>
              <a:rPr lang="en-US" sz="1400" dirty="0" err="1" smtClean="0">
                <a:solidFill>
                  <a:schemeClr val="tx1"/>
                </a:solidFill>
              </a:rPr>
              <a:t>vrolike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verwelkoming</a:t>
            </a:r>
            <a:r>
              <a:rPr lang="en-US" sz="1400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Die </a:t>
            </a:r>
            <a:r>
              <a:rPr lang="en-US" sz="1400" dirty="0" err="1" smtClean="0">
                <a:solidFill>
                  <a:schemeClr val="tx1"/>
                </a:solidFill>
              </a:rPr>
              <a:t>rivier</a:t>
            </a:r>
            <a:r>
              <a:rPr lang="en-US" sz="1400" dirty="0" smtClean="0">
                <a:solidFill>
                  <a:schemeClr val="tx1"/>
                </a:solidFill>
              </a:rPr>
              <a:t> sing = </a:t>
            </a:r>
            <a:r>
              <a:rPr lang="en-US" sz="1400" dirty="0" err="1" smtClean="0">
                <a:solidFill>
                  <a:schemeClr val="tx1"/>
                </a:solidFill>
              </a:rPr>
              <a:t>personifikasie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z="2400" b="1" smtClean="0">
                <a:solidFill>
                  <a:schemeClr val="tx1"/>
                </a:solidFill>
              </a:rPr>
              <a:t>6</a:t>
            </a:fld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16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sz="3200" dirty="0" err="1">
                <a:solidFill>
                  <a:prstClr val="black"/>
                </a:solidFill>
              </a:rPr>
              <a:t>Vir</a:t>
            </a:r>
            <a:r>
              <a:rPr lang="en-US" sz="3200" dirty="0">
                <a:solidFill>
                  <a:prstClr val="black"/>
                </a:solidFill>
              </a:rPr>
              <a:t> Sara </a:t>
            </a:r>
            <a:r>
              <a:rPr lang="en-US" sz="3200" dirty="0" err="1">
                <a:solidFill>
                  <a:prstClr val="black"/>
                </a:solidFill>
              </a:rPr>
              <a:t>Baartman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686800" cy="5287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9 </a:t>
            </a:r>
            <a:r>
              <a:rPr lang="en-US" sz="2400" dirty="0" smtClean="0"/>
              <a:t>     </a:t>
            </a:r>
            <a:r>
              <a:rPr lang="en-US" sz="2400" dirty="0" err="1" smtClean="0"/>
              <a:t>Ek</a:t>
            </a:r>
            <a:r>
              <a:rPr lang="en-US" sz="2400" dirty="0" smtClean="0"/>
              <a:t> </a:t>
            </a:r>
            <a:r>
              <a:rPr lang="en-US" sz="2400" dirty="0"/>
              <a:t>is </a:t>
            </a:r>
            <a:r>
              <a:rPr lang="en-US" sz="2400" dirty="0" err="1"/>
              <a:t>hier</a:t>
            </a:r>
            <a:r>
              <a:rPr lang="en-US" sz="2400" dirty="0"/>
              <a:t> </a:t>
            </a:r>
            <a:r>
              <a:rPr lang="en-US" sz="2400" dirty="0" err="1"/>
              <a:t>om</a:t>
            </a:r>
            <a:r>
              <a:rPr lang="en-US" sz="2400" dirty="0"/>
              <a:t> </a:t>
            </a:r>
            <a:r>
              <a:rPr lang="en-US" sz="2400" dirty="0" err="1"/>
              <a:t>jou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7030A0"/>
                </a:solidFill>
              </a:rPr>
              <a:t>weg</a:t>
            </a:r>
            <a:r>
              <a:rPr lang="en-US" sz="2400" dirty="0">
                <a:solidFill>
                  <a:srgbClr val="7030A0"/>
                </a:solidFill>
              </a:rPr>
              <a:t> </a:t>
            </a:r>
            <a:r>
              <a:rPr lang="en-US" sz="2400" dirty="0" err="1">
                <a:solidFill>
                  <a:srgbClr val="7030A0"/>
                </a:solidFill>
              </a:rPr>
              <a:t>te</a:t>
            </a:r>
            <a:r>
              <a:rPr lang="en-US" sz="2400" dirty="0">
                <a:solidFill>
                  <a:srgbClr val="7030A0"/>
                </a:solidFill>
              </a:rPr>
              <a:t> </a:t>
            </a:r>
            <a:r>
              <a:rPr lang="en-US" sz="2400" dirty="0" err="1">
                <a:solidFill>
                  <a:srgbClr val="7030A0"/>
                </a:solidFill>
              </a:rPr>
              <a:t>skeur</a:t>
            </a:r>
            <a:r>
              <a:rPr lang="en-US" sz="2400" dirty="0"/>
              <a:t>, </a:t>
            </a:r>
          </a:p>
          <a:p>
            <a:pPr marL="0" indent="0">
              <a:buNone/>
            </a:pPr>
            <a:r>
              <a:rPr lang="en-US" sz="2400" dirty="0"/>
              <a:t>10 </a:t>
            </a:r>
            <a:r>
              <a:rPr lang="en-US" sz="2400" dirty="0" smtClean="0"/>
              <a:t>   </a:t>
            </a:r>
            <a:r>
              <a:rPr lang="en-US" sz="2400" dirty="0" err="1" smtClean="0">
                <a:solidFill>
                  <a:srgbClr val="7030A0"/>
                </a:solidFill>
              </a:rPr>
              <a:t>weg</a:t>
            </a:r>
            <a:r>
              <a:rPr lang="en-US" sz="2400" dirty="0" smtClean="0">
                <a:solidFill>
                  <a:srgbClr val="7030A0"/>
                </a:solidFill>
              </a:rPr>
              <a:t>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van die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snydende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</a:rPr>
              <a:t>oë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dirty="0"/>
              <a:t>van die </a:t>
            </a:r>
            <a:r>
              <a:rPr lang="en-US" sz="2400" dirty="0" err="1" smtClean="0">
                <a:solidFill>
                  <a:schemeClr val="accent4">
                    <a:lumMod val="75000"/>
                  </a:schemeClr>
                </a:solidFill>
              </a:rPr>
              <a:t>rassistiese</a:t>
            </a: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accent4">
                    <a:lumMod val="75000"/>
                  </a:schemeClr>
                </a:solidFill>
              </a:rPr>
              <a:t> monster</a:t>
            </a:r>
            <a:r>
              <a:rPr lang="en-US" sz="2400" dirty="0" smtClean="0"/>
              <a:t> </a:t>
            </a:r>
            <a:endParaRPr lang="en-US" sz="2400" dirty="0"/>
          </a:p>
          <a:p>
            <a:pPr marL="514350" indent="-514350">
              <a:buAutoNum type="arabicPlain" startAt="11"/>
            </a:pPr>
            <a:r>
              <a:rPr lang="en-US" sz="2400" dirty="0" smtClean="0"/>
              <a:t> </a:t>
            </a:r>
            <a:r>
              <a:rPr lang="en-US" sz="2400" dirty="0" err="1" smtClean="0"/>
              <a:t>wat</a:t>
            </a:r>
            <a:r>
              <a:rPr lang="en-US" sz="2400" dirty="0" smtClean="0"/>
              <a:t> </a:t>
            </a:r>
            <a:r>
              <a:rPr lang="en-US" sz="2400" dirty="0" err="1">
                <a:solidFill>
                  <a:schemeClr val="accent4"/>
                </a:solidFill>
              </a:rPr>
              <a:t>weg</a:t>
            </a:r>
            <a:r>
              <a:rPr lang="en-US" sz="2400" dirty="0" err="1"/>
              <a:t>kruip</a:t>
            </a:r>
            <a:r>
              <a:rPr lang="en-US" sz="2400" dirty="0"/>
              <a:t> in die </a:t>
            </a:r>
            <a:r>
              <a:rPr lang="en-US" sz="2400" dirty="0" err="1"/>
              <a:t>donker</a:t>
            </a:r>
            <a:r>
              <a:rPr lang="en-US" sz="2400" dirty="0"/>
              <a:t> met </a:t>
            </a:r>
            <a:r>
              <a:rPr lang="en-US" sz="2400" dirty="0" err="1"/>
              <a:t>sy</a:t>
            </a:r>
            <a:r>
              <a:rPr lang="en-US" sz="2400" dirty="0"/>
              <a:t> </a:t>
            </a:r>
            <a:r>
              <a:rPr lang="en-US" sz="2400" dirty="0" err="1"/>
              <a:t>kloue</a:t>
            </a:r>
            <a:r>
              <a:rPr lang="en-US" sz="2400" dirty="0"/>
              <a:t> </a:t>
            </a:r>
            <a:r>
              <a:rPr lang="en-US" sz="2400" dirty="0" smtClean="0"/>
              <a:t>van </a:t>
            </a:r>
            <a:r>
              <a:rPr lang="en-US" sz="2400" dirty="0" err="1" smtClean="0"/>
              <a:t>haat</a:t>
            </a:r>
            <a:r>
              <a:rPr lang="en-US" sz="2400" dirty="0"/>
              <a:t>, </a:t>
            </a: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ound Single Corner Rectangle 3"/>
          <p:cNvSpPr/>
          <p:nvPr/>
        </p:nvSpPr>
        <p:spPr>
          <a:xfrm>
            <a:off x="5486400" y="872836"/>
            <a:ext cx="3505200" cy="498764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err="1">
                <a:solidFill>
                  <a:schemeClr val="tx1"/>
                </a:solidFill>
              </a:rPr>
              <a:t>w</a:t>
            </a:r>
            <a:r>
              <a:rPr lang="en-US" i="1" dirty="0" err="1" smtClean="0">
                <a:solidFill>
                  <a:schemeClr val="tx1"/>
                </a:solidFill>
              </a:rPr>
              <a:t>eg</a:t>
            </a:r>
            <a:r>
              <a:rPr lang="en-US" i="1" dirty="0" smtClean="0">
                <a:solidFill>
                  <a:schemeClr val="tx1"/>
                </a:solidFill>
              </a:rPr>
              <a:t> </a:t>
            </a:r>
            <a:r>
              <a:rPr lang="en-US" i="1" dirty="0" err="1" smtClean="0">
                <a:solidFill>
                  <a:schemeClr val="tx1"/>
                </a:solidFill>
              </a:rPr>
              <a:t>te</a:t>
            </a:r>
            <a:r>
              <a:rPr lang="en-US" i="1" dirty="0" smtClean="0">
                <a:solidFill>
                  <a:schemeClr val="tx1"/>
                </a:solidFill>
              </a:rPr>
              <a:t> </a:t>
            </a:r>
            <a:r>
              <a:rPr lang="en-US" i="1" dirty="0" err="1" smtClean="0">
                <a:solidFill>
                  <a:schemeClr val="tx1"/>
                </a:solidFill>
              </a:rPr>
              <a:t>skeur</a:t>
            </a:r>
            <a:r>
              <a:rPr lang="en-US" i="1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– </a:t>
            </a:r>
            <a:r>
              <a:rPr lang="en-US" dirty="0" err="1" smtClean="0">
                <a:solidFill>
                  <a:schemeClr val="tx1"/>
                </a:solidFill>
              </a:rPr>
              <a:t>weg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</a:t>
            </a:r>
            <a:r>
              <a:rPr lang="en-US" dirty="0" smtClean="0">
                <a:solidFill>
                  <a:schemeClr val="tx1"/>
                </a:solidFill>
              </a:rPr>
              <a:t> vat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800600" y="1122218"/>
            <a:ext cx="914400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7"/>
          <p:cNvCxnSpPr/>
          <p:nvPr/>
        </p:nvCxnSpPr>
        <p:spPr>
          <a:xfrm>
            <a:off x="990600" y="1676400"/>
            <a:ext cx="6172200" cy="152400"/>
          </a:xfrm>
          <a:prstGeom prst="bentConnector3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 Single Corner Rectangle 8"/>
          <p:cNvSpPr/>
          <p:nvPr/>
        </p:nvSpPr>
        <p:spPr>
          <a:xfrm>
            <a:off x="7315200" y="1676400"/>
            <a:ext cx="1676400" cy="9906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w</a:t>
            </a:r>
            <a:r>
              <a:rPr lang="en-US" dirty="0" err="1" smtClean="0">
                <a:solidFill>
                  <a:schemeClr val="tx1"/>
                </a:solidFill>
              </a:rPr>
              <a:t>eg</a:t>
            </a:r>
            <a:r>
              <a:rPr lang="en-US" dirty="0" smtClean="0">
                <a:solidFill>
                  <a:schemeClr val="tx1"/>
                </a:solidFill>
              </a:rPr>
              <a:t> (</a:t>
            </a:r>
            <a:r>
              <a:rPr lang="en-US" sz="1400" dirty="0" err="1" smtClean="0">
                <a:solidFill>
                  <a:schemeClr val="tx1"/>
                </a:solidFill>
              </a:rPr>
              <a:t>herhaling</a:t>
            </a:r>
            <a:r>
              <a:rPr lang="en-US" sz="1400" dirty="0" smtClean="0">
                <a:solidFill>
                  <a:schemeClr val="tx1"/>
                </a:solidFill>
              </a:rPr>
              <a:t>) – </a:t>
            </a:r>
            <a:r>
              <a:rPr lang="en-US" sz="1400" dirty="0" err="1" smtClean="0">
                <a:solidFill>
                  <a:schemeClr val="tx1"/>
                </a:solidFill>
              </a:rPr>
              <a:t>beklemtoon</a:t>
            </a:r>
            <a:r>
              <a:rPr lang="en-US" sz="1400" dirty="0" smtClean="0">
                <a:solidFill>
                  <a:schemeClr val="tx1"/>
                </a:solidFill>
              </a:rPr>
              <a:t> die </a:t>
            </a:r>
            <a:r>
              <a:rPr lang="en-US" sz="1400" dirty="0" err="1" smtClean="0">
                <a:solidFill>
                  <a:schemeClr val="tx1"/>
                </a:solidFill>
              </a:rPr>
              <a:t>permanente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toestand</a:t>
            </a:r>
            <a:r>
              <a:rPr lang="en-US" sz="1400" dirty="0" smtClean="0">
                <a:solidFill>
                  <a:schemeClr val="tx1"/>
                </a:solidFill>
              </a:rPr>
              <a:t> (</a:t>
            </a:r>
            <a:r>
              <a:rPr lang="en-US" sz="1400" dirty="0" err="1" smtClean="0">
                <a:solidFill>
                  <a:schemeClr val="tx1"/>
                </a:solidFill>
              </a:rPr>
              <a:t>finaal</a:t>
            </a:r>
            <a:r>
              <a:rPr lang="en-US" sz="1400" dirty="0" smtClean="0">
                <a:solidFill>
                  <a:schemeClr val="tx1"/>
                </a:solidFill>
              </a:rPr>
              <a:t>)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2971800" y="1676400"/>
            <a:ext cx="4191000" cy="114300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 Single Corner Rectangle 11"/>
          <p:cNvSpPr/>
          <p:nvPr/>
        </p:nvSpPr>
        <p:spPr>
          <a:xfrm>
            <a:off x="7543800" y="2819400"/>
            <a:ext cx="1447800" cy="11430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tx1"/>
                </a:solidFill>
              </a:rPr>
              <a:t>s</a:t>
            </a:r>
            <a:r>
              <a:rPr lang="en-US" sz="1400" dirty="0" err="1" smtClean="0">
                <a:solidFill>
                  <a:schemeClr val="tx1"/>
                </a:solidFill>
              </a:rPr>
              <a:t>nydende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oë</a:t>
            </a:r>
            <a:r>
              <a:rPr lang="en-US" sz="1400" dirty="0" smtClean="0">
                <a:solidFill>
                  <a:schemeClr val="tx1"/>
                </a:solidFill>
              </a:rPr>
              <a:t> – </a:t>
            </a:r>
            <a:r>
              <a:rPr lang="en-US" sz="1400" dirty="0" err="1" smtClean="0">
                <a:solidFill>
                  <a:schemeClr val="tx1"/>
                </a:solidFill>
              </a:rPr>
              <a:t>bitsige</a:t>
            </a:r>
            <a:r>
              <a:rPr lang="en-US" sz="1400" dirty="0" smtClean="0">
                <a:solidFill>
                  <a:schemeClr val="tx1"/>
                </a:solidFill>
              </a:rPr>
              <a:t>/ </a:t>
            </a:r>
            <a:r>
              <a:rPr lang="en-US" sz="1400" dirty="0" err="1" smtClean="0">
                <a:solidFill>
                  <a:schemeClr val="tx1"/>
                </a:solidFill>
              </a:rPr>
              <a:t>pynlike</a:t>
            </a:r>
            <a:r>
              <a:rPr lang="en-US" sz="1400" dirty="0" smtClean="0">
                <a:solidFill>
                  <a:schemeClr val="tx1"/>
                </a:solidFill>
              </a:rPr>
              <a:t> (</a:t>
            </a:r>
            <a:r>
              <a:rPr lang="en-US" sz="1400" dirty="0" err="1" smtClean="0">
                <a:solidFill>
                  <a:schemeClr val="tx1"/>
                </a:solidFill>
              </a:rPr>
              <a:t>scatching</a:t>
            </a:r>
            <a:r>
              <a:rPr lang="en-US" sz="1400" dirty="0" smtClean="0">
                <a:solidFill>
                  <a:schemeClr val="tx1"/>
                </a:solidFill>
              </a:rPr>
              <a:t>, hurtful)</a:t>
            </a: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2050" name="Picture 2" descr="Image result for vir Sara baartman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11" y="2667000"/>
            <a:ext cx="5880389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Arrow Connector 13"/>
          <p:cNvCxnSpPr/>
          <p:nvPr/>
        </p:nvCxnSpPr>
        <p:spPr>
          <a:xfrm>
            <a:off x="6477000" y="1676400"/>
            <a:ext cx="914400" cy="2438400"/>
          </a:xfrm>
          <a:prstGeom prst="straightConnector1">
            <a:avLst/>
          </a:prstGeom>
          <a:ln w="28575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 Single Corner Rectangle 14"/>
          <p:cNvSpPr/>
          <p:nvPr/>
        </p:nvSpPr>
        <p:spPr>
          <a:xfrm>
            <a:off x="7315200" y="4114800"/>
            <a:ext cx="1676400" cy="21336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>
                <a:solidFill>
                  <a:schemeClr val="tx1"/>
                </a:solidFill>
              </a:rPr>
              <a:t>r</a:t>
            </a:r>
            <a:r>
              <a:rPr lang="en-US" sz="1400" b="1" dirty="0" err="1" smtClean="0">
                <a:solidFill>
                  <a:schemeClr val="tx1"/>
                </a:solidFill>
              </a:rPr>
              <a:t>assistiese</a:t>
            </a:r>
            <a:r>
              <a:rPr lang="en-US" sz="1400" b="1" dirty="0" smtClean="0">
                <a:solidFill>
                  <a:schemeClr val="tx1"/>
                </a:solidFill>
              </a:rPr>
              <a:t> monster – die wit </a:t>
            </a:r>
            <a:r>
              <a:rPr lang="en-US" sz="1400" b="1" dirty="0" err="1" smtClean="0">
                <a:solidFill>
                  <a:schemeClr val="tx1"/>
                </a:solidFill>
              </a:rPr>
              <a:t>mense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wat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na</a:t>
            </a:r>
            <a:r>
              <a:rPr lang="en-US" sz="1400" b="1" smtClean="0">
                <a:solidFill>
                  <a:schemeClr val="tx1"/>
                </a:solidFill>
              </a:rPr>
              <a:t> haar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>
                <a:solidFill>
                  <a:schemeClr val="tx1"/>
                </a:solidFill>
              </a:rPr>
              <a:t>haar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gekyk</a:t>
            </a:r>
            <a:r>
              <a:rPr lang="en-US" sz="1400" b="1" dirty="0" smtClean="0">
                <a:solidFill>
                  <a:schemeClr val="tx1"/>
                </a:solidFill>
              </a:rPr>
              <a:t> het </a:t>
            </a:r>
            <a:r>
              <a:rPr lang="en-US" sz="1400" b="1" dirty="0" err="1" smtClean="0">
                <a:solidFill>
                  <a:schemeClr val="tx1"/>
                </a:solidFill>
              </a:rPr>
              <a:t>omdat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sy</a:t>
            </a:r>
            <a:r>
              <a:rPr lang="en-US" sz="1400" b="1" dirty="0" smtClean="0">
                <a:solidFill>
                  <a:schemeClr val="tx1"/>
                </a:solidFill>
              </a:rPr>
              <a:t> ‘n </a:t>
            </a:r>
            <a:r>
              <a:rPr lang="en-US" sz="1400" b="1" dirty="0" err="1" smtClean="0">
                <a:solidFill>
                  <a:schemeClr val="tx1"/>
                </a:solidFill>
              </a:rPr>
              <a:t>snaakse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figuur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gehad</a:t>
            </a:r>
            <a:r>
              <a:rPr lang="en-US" sz="1400" b="1" dirty="0" smtClean="0">
                <a:solidFill>
                  <a:schemeClr val="tx1"/>
                </a:solidFill>
              </a:rPr>
              <a:t> het.</a:t>
            </a: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(</a:t>
            </a:r>
            <a:r>
              <a:rPr lang="en-US" sz="1400" b="1" dirty="0" err="1" smtClean="0">
                <a:solidFill>
                  <a:schemeClr val="tx1"/>
                </a:solidFill>
              </a:rPr>
              <a:t>sien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foto</a:t>
            </a:r>
            <a:r>
              <a:rPr lang="en-US" sz="1400" b="1" dirty="0" smtClean="0">
                <a:solidFill>
                  <a:schemeClr val="tx1"/>
                </a:solidFill>
              </a:rPr>
              <a:t>)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z="2000" b="1" smtClean="0">
                <a:solidFill>
                  <a:schemeClr val="tx1"/>
                </a:solidFill>
              </a:rPr>
              <a:t>7</a:t>
            </a:fld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38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sz="2900" dirty="0" err="1">
                <a:solidFill>
                  <a:prstClr val="black"/>
                </a:solidFill>
              </a:rPr>
              <a:t>Vir</a:t>
            </a:r>
            <a:r>
              <a:rPr lang="en-US" sz="2900" dirty="0">
                <a:solidFill>
                  <a:prstClr val="black"/>
                </a:solidFill>
              </a:rPr>
              <a:t> Sara </a:t>
            </a:r>
            <a:r>
              <a:rPr lang="en-US" sz="2900" dirty="0" err="1">
                <a:solidFill>
                  <a:prstClr val="black"/>
                </a:solidFill>
              </a:rPr>
              <a:t>Baartman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763000" cy="5135563"/>
          </a:xfrm>
        </p:spPr>
        <p:txBody>
          <a:bodyPr/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12 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wat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jou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liggaam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versnipper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,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stukkie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vir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stukkie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,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13 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jou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siel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vergelyk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met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dié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van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satan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14  en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syne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vergelyk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met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dié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van God!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 smtClean="0">
              <a:solidFill>
                <a:srgbClr val="000000"/>
              </a:solidFill>
              <a:effectLst/>
              <a:latin typeface="Arial"/>
              <a:ea typeface="Calibri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15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Ek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is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hier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om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jou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te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troos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,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16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jou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moeë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hart teen my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bors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vas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te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hou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,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17 die palms van my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hande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oor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jou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wange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te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vou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</a:p>
          <a:p>
            <a:pPr marL="0" indent="0">
              <a:buNone/>
            </a:pPr>
            <a:endParaRPr lang="en-US" dirty="0"/>
          </a:p>
        </p:txBody>
      </p:sp>
      <p:cxnSp>
        <p:nvCxnSpPr>
          <p:cNvPr id="5" name="Elbow Connector 4"/>
          <p:cNvCxnSpPr/>
          <p:nvPr/>
        </p:nvCxnSpPr>
        <p:spPr>
          <a:xfrm>
            <a:off x="2514600" y="1371600"/>
            <a:ext cx="4419600" cy="1219200"/>
          </a:xfrm>
          <a:prstGeom prst="bentConnector3">
            <a:avLst>
              <a:gd name="adj1" fmla="val 92320"/>
            </a:avLst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 Single Corner Rectangle 7"/>
          <p:cNvSpPr/>
          <p:nvPr/>
        </p:nvSpPr>
        <p:spPr>
          <a:xfrm>
            <a:off x="7086600" y="1371600"/>
            <a:ext cx="1863436" cy="24384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Sara se </a:t>
            </a:r>
            <a:r>
              <a:rPr lang="en-US" sz="1600" dirty="0" err="1" smtClean="0">
                <a:solidFill>
                  <a:schemeClr val="tx1"/>
                </a:solidFill>
              </a:rPr>
              <a:t>liggaam</a:t>
            </a:r>
            <a:r>
              <a:rPr lang="en-US" sz="1600" dirty="0" smtClean="0">
                <a:solidFill>
                  <a:schemeClr val="tx1"/>
                </a:solidFill>
              </a:rPr>
              <a:t> word “</a:t>
            </a:r>
            <a:r>
              <a:rPr lang="en-US" sz="1600" dirty="0" err="1" smtClean="0">
                <a:solidFill>
                  <a:schemeClr val="tx1"/>
                </a:solidFill>
              </a:rPr>
              <a:t>versnipper</a:t>
            </a:r>
            <a:r>
              <a:rPr lang="en-US" sz="1600" dirty="0" smtClean="0">
                <a:solidFill>
                  <a:schemeClr val="tx1"/>
                </a:solidFill>
              </a:rPr>
              <a:t>” met die </a:t>
            </a:r>
            <a:r>
              <a:rPr lang="en-US" sz="1600" dirty="0" err="1" smtClean="0">
                <a:solidFill>
                  <a:schemeClr val="tx1"/>
                </a:solidFill>
              </a:rPr>
              <a:t>oë</a:t>
            </a:r>
            <a:r>
              <a:rPr lang="en-US" sz="1600" dirty="0" smtClean="0">
                <a:solidFill>
                  <a:schemeClr val="tx1"/>
                </a:solidFill>
              </a:rPr>
              <a:t>, tong – </a:t>
            </a:r>
            <a:r>
              <a:rPr lang="en-US" sz="1600" dirty="0" err="1" smtClean="0">
                <a:solidFill>
                  <a:schemeClr val="tx1"/>
                </a:solidFill>
              </a:rPr>
              <a:t>elke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deel</a:t>
            </a:r>
            <a:r>
              <a:rPr lang="en-US" sz="1600" dirty="0" smtClean="0">
                <a:solidFill>
                  <a:schemeClr val="tx1"/>
                </a:solidFill>
              </a:rPr>
              <a:t> (</a:t>
            </a:r>
            <a:r>
              <a:rPr lang="en-US" sz="1600" dirty="0" err="1" smtClean="0">
                <a:solidFill>
                  <a:schemeClr val="tx1"/>
                </a:solidFill>
              </a:rPr>
              <a:t>stukkie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vir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stukkie</a:t>
            </a:r>
            <a:r>
              <a:rPr lang="en-US" sz="1600" dirty="0" smtClean="0">
                <a:solidFill>
                  <a:schemeClr val="tx1"/>
                </a:solidFill>
              </a:rPr>
              <a:t>). Die </a:t>
            </a:r>
            <a:r>
              <a:rPr lang="en-US" sz="1600" dirty="0" err="1" smtClean="0">
                <a:solidFill>
                  <a:schemeClr val="tx1"/>
                </a:solidFill>
              </a:rPr>
              <a:t>negatiewe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kommentaar</a:t>
            </a:r>
            <a:r>
              <a:rPr lang="en-US" sz="1600" dirty="0" smtClean="0">
                <a:solidFill>
                  <a:schemeClr val="tx1"/>
                </a:solidFill>
              </a:rPr>
              <a:t> het </a:t>
            </a:r>
            <a:r>
              <a:rPr lang="en-US" sz="1600" dirty="0" err="1" smtClean="0">
                <a:solidFill>
                  <a:schemeClr val="tx1"/>
                </a:solidFill>
              </a:rPr>
              <a:t>selfs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daarop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gedui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dat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sy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nie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deur</a:t>
            </a:r>
            <a:r>
              <a:rPr lang="en-US" sz="1600" dirty="0" smtClean="0">
                <a:solidFill>
                  <a:schemeClr val="tx1"/>
                </a:solidFill>
              </a:rPr>
              <a:t> God </a:t>
            </a:r>
            <a:r>
              <a:rPr lang="en-US" sz="1600" dirty="0" err="1" smtClean="0">
                <a:solidFill>
                  <a:schemeClr val="tx1"/>
                </a:solidFill>
              </a:rPr>
              <a:t>geskape</a:t>
            </a:r>
            <a:r>
              <a:rPr lang="en-US" sz="1600" dirty="0" smtClean="0">
                <a:solidFill>
                  <a:schemeClr val="tx1"/>
                </a:solidFill>
              </a:rPr>
              <a:t> is </a:t>
            </a:r>
            <a:r>
              <a:rPr lang="en-US" sz="1600" dirty="0" err="1" smtClean="0">
                <a:solidFill>
                  <a:schemeClr val="tx1"/>
                </a:solidFill>
              </a:rPr>
              <a:t>nie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4" name="Elbow Connector 13"/>
          <p:cNvCxnSpPr/>
          <p:nvPr/>
        </p:nvCxnSpPr>
        <p:spPr>
          <a:xfrm>
            <a:off x="762000" y="2895600"/>
            <a:ext cx="6477000" cy="1600200"/>
          </a:xfrm>
          <a:prstGeom prst="bentConnector3">
            <a:avLst>
              <a:gd name="adj1" fmla="val 95348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 Single Corner Rectangle 20"/>
          <p:cNvSpPr/>
          <p:nvPr/>
        </p:nvSpPr>
        <p:spPr>
          <a:xfrm>
            <a:off x="7093527" y="3865418"/>
            <a:ext cx="1981200" cy="25908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Die </a:t>
            </a:r>
            <a:r>
              <a:rPr lang="en-US" dirty="0" err="1" smtClean="0">
                <a:solidFill>
                  <a:schemeClr val="tx1"/>
                </a:solidFill>
              </a:rPr>
              <a:t>spreker</a:t>
            </a:r>
            <a:r>
              <a:rPr lang="en-US" dirty="0" smtClean="0">
                <a:solidFill>
                  <a:schemeClr val="tx1"/>
                </a:solidFill>
              </a:rPr>
              <a:t> (</a:t>
            </a:r>
            <a:r>
              <a:rPr lang="en-US" dirty="0" err="1" smtClean="0">
                <a:solidFill>
                  <a:schemeClr val="tx1"/>
                </a:solidFill>
              </a:rPr>
              <a:t>ek</a:t>
            </a:r>
            <a:r>
              <a:rPr lang="en-US" dirty="0" smtClean="0">
                <a:solidFill>
                  <a:schemeClr val="tx1"/>
                </a:solidFill>
              </a:rPr>
              <a:t>) bring </a:t>
            </a:r>
            <a:r>
              <a:rPr lang="en-US" dirty="0" err="1" smtClean="0">
                <a:solidFill>
                  <a:schemeClr val="tx1"/>
                </a:solidFill>
              </a:rPr>
              <a:t>vertroosting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deur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haar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weg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</a:t>
            </a:r>
            <a:r>
              <a:rPr lang="en-US" dirty="0" smtClean="0">
                <a:solidFill>
                  <a:schemeClr val="tx1"/>
                </a:solidFill>
              </a:rPr>
              <a:t> vat van die </a:t>
            </a:r>
            <a:r>
              <a:rPr lang="en-US" dirty="0" err="1" smtClean="0">
                <a:solidFill>
                  <a:schemeClr val="tx1"/>
                </a:solidFill>
              </a:rPr>
              <a:t>rassistiese</a:t>
            </a:r>
            <a:r>
              <a:rPr lang="en-US" dirty="0" smtClean="0">
                <a:solidFill>
                  <a:schemeClr val="tx1"/>
                </a:solidFill>
              </a:rPr>
              <a:t> monster – </a:t>
            </a:r>
            <a:r>
              <a:rPr lang="en-US" dirty="0" err="1" smtClean="0">
                <a:solidFill>
                  <a:schemeClr val="tx1"/>
                </a:solidFill>
              </a:rPr>
              <a:t>soos</a:t>
            </a:r>
            <a:r>
              <a:rPr lang="en-US" dirty="0" smtClean="0">
                <a:solidFill>
                  <a:schemeClr val="tx1"/>
                </a:solidFill>
              </a:rPr>
              <a:t> ‘n </a:t>
            </a:r>
            <a:r>
              <a:rPr lang="en-US" dirty="0" err="1" smtClean="0">
                <a:solidFill>
                  <a:schemeClr val="tx1"/>
                </a:solidFill>
              </a:rPr>
              <a:t>moeder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druk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sy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haar</a:t>
            </a:r>
            <a:r>
              <a:rPr lang="en-US" dirty="0" smtClean="0">
                <a:solidFill>
                  <a:schemeClr val="tx1"/>
                </a:solidFill>
              </a:rPr>
              <a:t> vas teen </a:t>
            </a:r>
            <a:r>
              <a:rPr lang="en-US" dirty="0" err="1" smtClean="0">
                <a:solidFill>
                  <a:schemeClr val="tx1"/>
                </a:solidFill>
              </a:rPr>
              <a:t>haar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bors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ound Single Corner Rectangle 21"/>
          <p:cNvSpPr/>
          <p:nvPr/>
        </p:nvSpPr>
        <p:spPr>
          <a:xfrm>
            <a:off x="495300" y="3810000"/>
            <a:ext cx="3505200" cy="19050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Die </a:t>
            </a:r>
            <a:r>
              <a:rPr lang="en-US" dirty="0" err="1" smtClean="0">
                <a:solidFill>
                  <a:schemeClr val="tx1"/>
                </a:solidFill>
              </a:rPr>
              <a:t>spreker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koester</a:t>
            </a:r>
            <a:r>
              <a:rPr lang="en-US" dirty="0" smtClean="0">
                <a:solidFill>
                  <a:schemeClr val="tx1"/>
                </a:solidFill>
              </a:rPr>
              <a:t> die </a:t>
            </a:r>
            <a:r>
              <a:rPr lang="en-US" dirty="0" err="1" smtClean="0">
                <a:solidFill>
                  <a:schemeClr val="tx1"/>
                </a:solidFill>
              </a:rPr>
              <a:t>ontslapene</a:t>
            </a:r>
            <a:r>
              <a:rPr lang="en-US" dirty="0" smtClean="0">
                <a:solidFill>
                  <a:schemeClr val="tx1"/>
                </a:solidFill>
              </a:rPr>
              <a:t> in </a:t>
            </a:r>
            <a:r>
              <a:rPr lang="en-US" dirty="0" err="1" smtClean="0">
                <a:solidFill>
                  <a:schemeClr val="tx1"/>
                </a:solidFill>
              </a:rPr>
              <a:t>haar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gedagtes</a:t>
            </a:r>
            <a:r>
              <a:rPr lang="en-US" dirty="0" smtClean="0">
                <a:solidFill>
                  <a:schemeClr val="tx1"/>
                </a:solidFill>
              </a:rPr>
              <a:t>. Die </a:t>
            </a:r>
            <a:r>
              <a:rPr lang="en-US" dirty="0" err="1" smtClean="0">
                <a:solidFill>
                  <a:schemeClr val="tx1"/>
                </a:solidFill>
              </a:rPr>
              <a:t>woorde</a:t>
            </a:r>
            <a:r>
              <a:rPr lang="en-US" dirty="0" smtClean="0">
                <a:solidFill>
                  <a:schemeClr val="tx1"/>
                </a:solidFill>
              </a:rPr>
              <a:t> hart , </a:t>
            </a:r>
            <a:r>
              <a:rPr lang="en-US" dirty="0" err="1" smtClean="0">
                <a:solidFill>
                  <a:schemeClr val="tx1"/>
                </a:solidFill>
              </a:rPr>
              <a:t>bors</a:t>
            </a:r>
            <a:r>
              <a:rPr lang="en-US" dirty="0" smtClean="0">
                <a:solidFill>
                  <a:schemeClr val="tx1"/>
                </a:solidFill>
              </a:rPr>
              <a:t>, vas </a:t>
            </a:r>
            <a:r>
              <a:rPr lang="en-US" dirty="0" err="1" smtClean="0">
                <a:solidFill>
                  <a:schemeClr val="tx1"/>
                </a:solidFill>
              </a:rPr>
              <a:t>te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hou</a:t>
            </a:r>
            <a:r>
              <a:rPr lang="en-US" dirty="0" smtClean="0">
                <a:solidFill>
                  <a:schemeClr val="tx1"/>
                </a:solidFill>
              </a:rPr>
              <a:t> en </a:t>
            </a:r>
            <a:r>
              <a:rPr lang="en-US" dirty="0" err="1" smtClean="0">
                <a:solidFill>
                  <a:schemeClr val="tx1"/>
                </a:solidFill>
              </a:rPr>
              <a:t>vou</a:t>
            </a:r>
            <a:r>
              <a:rPr lang="en-US" dirty="0" smtClean="0">
                <a:solidFill>
                  <a:schemeClr val="tx1"/>
                </a:solidFill>
              </a:rPr>
              <a:t> dui op </a:t>
            </a:r>
            <a:r>
              <a:rPr lang="en-US" dirty="0" err="1" smtClean="0">
                <a:solidFill>
                  <a:schemeClr val="tx1"/>
                </a:solidFill>
              </a:rPr>
              <a:t>beskerming</a:t>
            </a:r>
            <a:r>
              <a:rPr lang="en-US" dirty="0" smtClean="0">
                <a:solidFill>
                  <a:schemeClr val="tx1"/>
                </a:solidFill>
              </a:rPr>
              <a:t> teen </a:t>
            </a:r>
            <a:r>
              <a:rPr lang="en-US" dirty="0" err="1" smtClean="0">
                <a:solidFill>
                  <a:schemeClr val="tx1"/>
                </a:solidFill>
              </a:rPr>
              <a:t>alles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wat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negatief</a:t>
            </a:r>
            <a:r>
              <a:rPr lang="en-US" dirty="0" smtClean="0">
                <a:solidFill>
                  <a:schemeClr val="tx1"/>
                </a:solidFill>
              </a:rPr>
              <a:t> was in die </a:t>
            </a:r>
            <a:r>
              <a:rPr lang="en-US" dirty="0" err="1" smtClean="0">
                <a:solidFill>
                  <a:schemeClr val="tx1"/>
                </a:solidFill>
              </a:rPr>
              <a:t>lewe</a:t>
            </a:r>
            <a:r>
              <a:rPr lang="en-US" dirty="0" smtClean="0">
                <a:solidFill>
                  <a:schemeClr val="tx1"/>
                </a:solidFill>
              </a:rPr>
              <a:t> van Sara.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Right Brace 23"/>
          <p:cNvSpPr/>
          <p:nvPr/>
        </p:nvSpPr>
        <p:spPr>
          <a:xfrm>
            <a:off x="5295900" y="1482436"/>
            <a:ext cx="381000" cy="914400"/>
          </a:xfrm>
          <a:prstGeom prst="rightBrace">
            <a:avLst/>
          </a:prstGeom>
          <a:ln w="412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6-Point Star 24"/>
          <p:cNvSpPr/>
          <p:nvPr/>
        </p:nvSpPr>
        <p:spPr>
          <a:xfrm>
            <a:off x="5486400" y="1524000"/>
            <a:ext cx="1219200" cy="914400"/>
          </a:xfrm>
          <a:prstGeom prst="star6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i</a:t>
            </a:r>
            <a:r>
              <a:rPr lang="en-US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ironie</a:t>
            </a:r>
            <a:endParaRPr lang="en-US" dirty="0"/>
          </a:p>
        </p:txBody>
      </p:sp>
      <p:sp>
        <p:nvSpPr>
          <p:cNvPr id="26" name="Round Single Corner Rectangle 25"/>
          <p:cNvSpPr/>
          <p:nvPr/>
        </p:nvSpPr>
        <p:spPr>
          <a:xfrm>
            <a:off x="4267200" y="3695700"/>
            <a:ext cx="2590800" cy="29337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I</a:t>
            </a:r>
            <a:r>
              <a:rPr lang="en-US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ironies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</a:t>
            </a:r>
            <a:r>
              <a:rPr lang="en-US" dirty="0" err="1" smtClean="0">
                <a:solidFill>
                  <a:schemeClr val="tx1"/>
                </a:solidFill>
              </a:rPr>
              <a:t>dat</a:t>
            </a:r>
            <a:r>
              <a:rPr lang="en-US" dirty="0" smtClean="0">
                <a:solidFill>
                  <a:schemeClr val="tx1"/>
                </a:solidFill>
              </a:rPr>
              <a:t> die Sara (</a:t>
            </a:r>
            <a:r>
              <a:rPr lang="en-US" dirty="0" err="1" smtClean="0">
                <a:solidFill>
                  <a:schemeClr val="tx1"/>
                </a:solidFill>
              </a:rPr>
              <a:t>wat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niks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verkeerd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gedoen</a:t>
            </a:r>
            <a:r>
              <a:rPr lang="en-US" dirty="0" smtClean="0">
                <a:solidFill>
                  <a:schemeClr val="tx1"/>
                </a:solidFill>
              </a:rPr>
              <a:t> het) se </a:t>
            </a:r>
            <a:r>
              <a:rPr lang="en-US" dirty="0" err="1" smtClean="0">
                <a:solidFill>
                  <a:schemeClr val="tx1"/>
                </a:solidFill>
              </a:rPr>
              <a:t>siel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vergelyk</a:t>
            </a:r>
            <a:r>
              <a:rPr lang="en-US" dirty="0" smtClean="0">
                <a:solidFill>
                  <a:schemeClr val="tx1"/>
                </a:solidFill>
              </a:rPr>
              <a:t> word met </a:t>
            </a:r>
            <a:r>
              <a:rPr lang="en-US" dirty="0" err="1" smtClean="0">
                <a:solidFill>
                  <a:schemeClr val="tx1"/>
                </a:solidFill>
              </a:rPr>
              <a:t>satan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terwyl</a:t>
            </a:r>
            <a:r>
              <a:rPr lang="en-US" dirty="0" smtClean="0">
                <a:solidFill>
                  <a:schemeClr val="tx1"/>
                </a:solidFill>
              </a:rPr>
              <a:t> die </a:t>
            </a:r>
            <a:r>
              <a:rPr lang="en-US" dirty="0" err="1" smtClean="0">
                <a:solidFill>
                  <a:schemeClr val="tx1"/>
                </a:solidFill>
              </a:rPr>
              <a:t>wat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haar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veroordeel</a:t>
            </a:r>
            <a:r>
              <a:rPr lang="en-US" dirty="0" smtClean="0">
                <a:solidFill>
                  <a:schemeClr val="tx1"/>
                </a:solidFill>
              </a:rPr>
              <a:t> het, se </a:t>
            </a:r>
            <a:r>
              <a:rPr lang="en-US" dirty="0" err="1" smtClean="0">
                <a:solidFill>
                  <a:schemeClr val="tx1"/>
                </a:solidFill>
              </a:rPr>
              <a:t>siele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vergelyk</a:t>
            </a:r>
            <a:r>
              <a:rPr lang="en-US" dirty="0" smtClean="0">
                <a:solidFill>
                  <a:schemeClr val="tx1"/>
                </a:solidFill>
              </a:rPr>
              <a:t> word met die van God.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(</a:t>
            </a:r>
            <a:r>
              <a:rPr lang="en-US" dirty="0" err="1" smtClean="0">
                <a:solidFill>
                  <a:schemeClr val="tx1"/>
                </a:solidFill>
              </a:rPr>
              <a:t>Uitroep</a:t>
            </a:r>
            <a:r>
              <a:rPr lang="en-US" dirty="0" smtClean="0">
                <a:solidFill>
                  <a:schemeClr val="tx1"/>
                </a:solidFill>
              </a:rPr>
              <a:t> van </a:t>
            </a:r>
            <a:r>
              <a:rPr lang="en-US" dirty="0" err="1" smtClean="0">
                <a:solidFill>
                  <a:schemeClr val="tx1"/>
                </a:solidFill>
              </a:rPr>
              <a:t>woede</a:t>
            </a:r>
            <a:r>
              <a:rPr lang="en-US" dirty="0" smtClean="0">
                <a:solidFill>
                  <a:schemeClr val="tx1"/>
                </a:solidFill>
              </a:rPr>
              <a:t>!)</a:t>
            </a:r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z="2000" b="1" smtClean="0">
                <a:solidFill>
                  <a:schemeClr val="tx1"/>
                </a:solidFill>
              </a:rPr>
              <a:t>8</a:t>
            </a:fld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93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22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sz="2900" dirty="0" err="1">
                <a:solidFill>
                  <a:prstClr val="black"/>
                </a:solidFill>
              </a:rPr>
              <a:t>Vir</a:t>
            </a:r>
            <a:r>
              <a:rPr lang="en-US" sz="2900" dirty="0">
                <a:solidFill>
                  <a:prstClr val="black"/>
                </a:solidFill>
              </a:rPr>
              <a:t> Sara </a:t>
            </a:r>
            <a:r>
              <a:rPr lang="en-US" sz="2900" dirty="0" err="1">
                <a:solidFill>
                  <a:prstClr val="black"/>
                </a:solidFill>
              </a:rPr>
              <a:t>Baartman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  <a:latin typeface="Arial"/>
                <a:ea typeface="Calibri"/>
              </a:rPr>
              <a:t>18  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die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lyne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in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jou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nek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met my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lippe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te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streel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19  en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jou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ewige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skoonheid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in my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oë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te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onthou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.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20 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Ek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is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hier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om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vir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jou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te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sing 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21  want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ek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het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vir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jou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vrede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gebring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Arial"/>
                <a:ea typeface="Calibri"/>
              </a:rPr>
              <a:t>. </a:t>
            </a:r>
          </a:p>
          <a:p>
            <a:pPr marL="0" indent="0">
              <a:buNone/>
            </a:pPr>
            <a:endParaRPr lang="en-US" sz="2400" dirty="0"/>
          </a:p>
        </p:txBody>
      </p:sp>
      <p:cxnSp>
        <p:nvCxnSpPr>
          <p:cNvPr id="5" name="Elbow Connector 4"/>
          <p:cNvCxnSpPr/>
          <p:nvPr/>
        </p:nvCxnSpPr>
        <p:spPr>
          <a:xfrm>
            <a:off x="1219200" y="1600200"/>
            <a:ext cx="6248400" cy="609600"/>
          </a:xfrm>
          <a:prstGeom prst="bentConnector3">
            <a:avLst>
              <a:gd name="adj1" fmla="val 89911"/>
            </a:avLst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 Single Corner Rectangle 6"/>
          <p:cNvSpPr/>
          <p:nvPr/>
        </p:nvSpPr>
        <p:spPr>
          <a:xfrm>
            <a:off x="7467600" y="76200"/>
            <a:ext cx="1676400" cy="35052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d</a:t>
            </a:r>
            <a:r>
              <a:rPr lang="en-US" dirty="0" err="1" smtClean="0">
                <a:solidFill>
                  <a:schemeClr val="tx1"/>
                </a:solidFill>
              </a:rPr>
              <a:t>Die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spreker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wil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haar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laaste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eer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betoon</a:t>
            </a:r>
            <a:r>
              <a:rPr lang="en-US" dirty="0" smtClean="0">
                <a:solidFill>
                  <a:schemeClr val="tx1"/>
                </a:solidFill>
              </a:rPr>
              <a:t> in </a:t>
            </a:r>
            <a:r>
              <a:rPr lang="en-US" dirty="0" err="1" smtClean="0">
                <a:solidFill>
                  <a:schemeClr val="tx1"/>
                </a:solidFill>
              </a:rPr>
              <a:t>haar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gedagtes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deur</a:t>
            </a:r>
            <a:r>
              <a:rPr lang="en-US" dirty="0" smtClean="0">
                <a:solidFill>
                  <a:schemeClr val="tx1"/>
                </a:solidFill>
              </a:rPr>
              <a:t> die </a:t>
            </a:r>
            <a:r>
              <a:rPr lang="en-US" dirty="0" err="1" smtClean="0">
                <a:solidFill>
                  <a:schemeClr val="tx1"/>
                </a:solidFill>
              </a:rPr>
              <a:t>ikoon</a:t>
            </a:r>
            <a:r>
              <a:rPr lang="en-US" dirty="0" smtClean="0">
                <a:solidFill>
                  <a:schemeClr val="tx1"/>
                </a:solidFill>
              </a:rPr>
              <a:t> (Sara) </a:t>
            </a:r>
            <a:r>
              <a:rPr lang="en-US" dirty="0" err="1" smtClean="0">
                <a:solidFill>
                  <a:schemeClr val="tx1"/>
                </a:solidFill>
              </a:rPr>
              <a:t>te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soen</a:t>
            </a:r>
            <a:r>
              <a:rPr lang="en-US" dirty="0" smtClean="0">
                <a:solidFill>
                  <a:schemeClr val="tx1"/>
                </a:solidFill>
              </a:rPr>
              <a:t> (</a:t>
            </a:r>
            <a:r>
              <a:rPr lang="en-US" dirty="0" err="1" smtClean="0">
                <a:solidFill>
                  <a:schemeClr val="tx1"/>
                </a:solidFill>
              </a:rPr>
              <a:t>lippe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streel</a:t>
            </a:r>
            <a:r>
              <a:rPr lang="en-US" dirty="0" smtClean="0">
                <a:solidFill>
                  <a:schemeClr val="tx1"/>
                </a:solidFill>
              </a:rPr>
              <a:t>) in </a:t>
            </a:r>
            <a:r>
              <a:rPr lang="en-US" dirty="0" err="1" smtClean="0">
                <a:solidFill>
                  <a:schemeClr val="tx1"/>
                </a:solidFill>
              </a:rPr>
              <a:t>haar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nek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S</a:t>
            </a:r>
            <a:r>
              <a:rPr lang="en-US" dirty="0" err="1" smtClean="0">
                <a:solidFill>
                  <a:schemeClr val="tx1"/>
                </a:solidFill>
              </a:rPr>
              <a:t>y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assosieer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haar</a:t>
            </a:r>
            <a:r>
              <a:rPr lang="en-US" dirty="0" smtClean="0">
                <a:solidFill>
                  <a:schemeClr val="tx1"/>
                </a:solidFill>
              </a:rPr>
              <a:t> met Sara se </a:t>
            </a:r>
            <a:r>
              <a:rPr lang="en-US" dirty="0" err="1" smtClean="0">
                <a:solidFill>
                  <a:schemeClr val="tx1"/>
                </a:solidFill>
              </a:rPr>
              <a:t>swaarkry</a:t>
            </a:r>
            <a:r>
              <a:rPr lang="en-US" dirty="0" smtClean="0">
                <a:solidFill>
                  <a:schemeClr val="tx1"/>
                </a:solidFill>
              </a:rPr>
              <a:t> en </a:t>
            </a:r>
            <a:r>
              <a:rPr lang="en-US" dirty="0" err="1" smtClean="0">
                <a:solidFill>
                  <a:schemeClr val="tx1"/>
                </a:solidFill>
              </a:rPr>
              <a:t>wil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vrede</a:t>
            </a:r>
            <a:r>
              <a:rPr lang="en-US" dirty="0" smtClean="0">
                <a:solidFill>
                  <a:schemeClr val="tx1"/>
                </a:solidFill>
              </a:rPr>
              <a:t> bring. </a:t>
            </a:r>
            <a:endParaRPr lang="en-US" dirty="0"/>
          </a:p>
        </p:txBody>
      </p:sp>
      <p:cxnSp>
        <p:nvCxnSpPr>
          <p:cNvPr id="9" name="Elbow Connector 8"/>
          <p:cNvCxnSpPr/>
          <p:nvPr/>
        </p:nvCxnSpPr>
        <p:spPr>
          <a:xfrm>
            <a:off x="2209800" y="1905000"/>
            <a:ext cx="5029200" cy="1981200"/>
          </a:xfrm>
          <a:prstGeom prst="bentConnector3">
            <a:avLst>
              <a:gd name="adj1" fmla="val 78926"/>
            </a:avLst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 Single Corner Rectangle 14"/>
          <p:cNvSpPr/>
          <p:nvPr/>
        </p:nvSpPr>
        <p:spPr>
          <a:xfrm>
            <a:off x="7308790" y="3678497"/>
            <a:ext cx="1801091" cy="22098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S</a:t>
            </a:r>
            <a:r>
              <a:rPr lang="en-US" dirty="0" err="1" smtClean="0">
                <a:solidFill>
                  <a:schemeClr val="tx1"/>
                </a:solidFill>
              </a:rPr>
              <a:t>y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wil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haar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skoonheid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onthou</a:t>
            </a:r>
            <a:r>
              <a:rPr lang="en-US" dirty="0" smtClean="0">
                <a:solidFill>
                  <a:schemeClr val="tx1"/>
                </a:solidFill>
              </a:rPr>
              <a:t> met </a:t>
            </a:r>
            <a:r>
              <a:rPr lang="en-US" dirty="0" err="1" smtClean="0">
                <a:solidFill>
                  <a:schemeClr val="tx1"/>
                </a:solidFill>
              </a:rPr>
              <a:t>haar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oë</a:t>
            </a:r>
            <a:r>
              <a:rPr lang="en-US" dirty="0" smtClean="0">
                <a:solidFill>
                  <a:schemeClr val="tx1"/>
                </a:solidFill>
              </a:rPr>
              <a:t> –</a:t>
            </a:r>
            <a:r>
              <a:rPr lang="en-US" dirty="0" err="1" smtClean="0">
                <a:solidFill>
                  <a:schemeClr val="tx1"/>
                </a:solidFill>
              </a:rPr>
              <a:t>terwyl</a:t>
            </a:r>
            <a:r>
              <a:rPr lang="en-US" dirty="0" smtClean="0">
                <a:solidFill>
                  <a:schemeClr val="tx1"/>
                </a:solidFill>
              </a:rPr>
              <a:t> die </a:t>
            </a:r>
            <a:r>
              <a:rPr lang="en-US" dirty="0" err="1" smtClean="0">
                <a:solidFill>
                  <a:schemeClr val="tx1"/>
                </a:solidFill>
              </a:rPr>
              <a:t>wat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haar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gesien</a:t>
            </a:r>
            <a:r>
              <a:rPr lang="en-US" dirty="0" smtClean="0">
                <a:solidFill>
                  <a:schemeClr val="tx1"/>
                </a:solidFill>
              </a:rPr>
              <a:t> het, </a:t>
            </a:r>
            <a:r>
              <a:rPr lang="en-US" dirty="0" err="1" smtClean="0">
                <a:solidFill>
                  <a:schemeClr val="tx1"/>
                </a:solidFill>
              </a:rPr>
              <a:t>haar</a:t>
            </a:r>
            <a:r>
              <a:rPr lang="en-US" dirty="0" smtClean="0">
                <a:solidFill>
                  <a:schemeClr val="tx1"/>
                </a:solidFill>
              </a:rPr>
              <a:t> as </a:t>
            </a:r>
            <a:r>
              <a:rPr lang="en-US" dirty="0" err="1" smtClean="0">
                <a:solidFill>
                  <a:schemeClr val="tx1"/>
                </a:solidFill>
              </a:rPr>
              <a:t>lelik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onthou</a:t>
            </a:r>
            <a:r>
              <a:rPr lang="en-US" dirty="0" smtClean="0">
                <a:solidFill>
                  <a:schemeClr val="tx1"/>
                </a:solidFill>
              </a:rPr>
              <a:t>. (</a:t>
            </a:r>
            <a:r>
              <a:rPr lang="en-US" dirty="0" err="1" smtClean="0">
                <a:solidFill>
                  <a:schemeClr val="tx1"/>
                </a:solidFill>
              </a:rPr>
              <a:t>kontras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7" name="Elbow Connector 16"/>
          <p:cNvCxnSpPr/>
          <p:nvPr/>
        </p:nvCxnSpPr>
        <p:spPr>
          <a:xfrm>
            <a:off x="1905000" y="2362200"/>
            <a:ext cx="4572000" cy="1981200"/>
          </a:xfrm>
          <a:prstGeom prst="bentConnector3">
            <a:avLst>
              <a:gd name="adj1" fmla="val 86364"/>
            </a:avLst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 Single Corner Rectangle 20"/>
          <p:cNvSpPr/>
          <p:nvPr/>
        </p:nvSpPr>
        <p:spPr>
          <a:xfrm>
            <a:off x="4724400" y="4457700"/>
            <a:ext cx="2362200" cy="2171700"/>
          </a:xfrm>
          <a:prstGeom prst="round1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Die </a:t>
            </a:r>
            <a:r>
              <a:rPr lang="en-US" dirty="0" err="1" smtClean="0">
                <a:solidFill>
                  <a:schemeClr val="tx1"/>
                </a:solidFill>
              </a:rPr>
              <a:t>geliefde</a:t>
            </a:r>
            <a:r>
              <a:rPr lang="en-US" dirty="0" smtClean="0">
                <a:solidFill>
                  <a:schemeClr val="tx1"/>
                </a:solidFill>
              </a:rPr>
              <a:t> (</a:t>
            </a:r>
            <a:r>
              <a:rPr lang="en-US" dirty="0" err="1" smtClean="0">
                <a:solidFill>
                  <a:schemeClr val="tx1"/>
                </a:solidFill>
              </a:rPr>
              <a:t>spreker</a:t>
            </a:r>
            <a:r>
              <a:rPr lang="en-US" dirty="0" smtClean="0">
                <a:solidFill>
                  <a:schemeClr val="tx1"/>
                </a:solidFill>
              </a:rPr>
              <a:t>) is </a:t>
            </a:r>
            <a:r>
              <a:rPr lang="en-US" dirty="0" err="1" smtClean="0">
                <a:solidFill>
                  <a:schemeClr val="tx1"/>
                </a:solidFill>
              </a:rPr>
              <a:t>teenwoordig</a:t>
            </a:r>
            <a:r>
              <a:rPr lang="en-US" dirty="0" smtClean="0">
                <a:solidFill>
                  <a:schemeClr val="tx1"/>
                </a:solidFill>
              </a:rPr>
              <a:t> om </a:t>
            </a:r>
            <a:r>
              <a:rPr lang="en-US" dirty="0" err="1" smtClean="0">
                <a:solidFill>
                  <a:schemeClr val="tx1"/>
                </a:solidFill>
              </a:rPr>
              <a:t>haar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laaste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eer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betoon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deur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</a:t>
            </a:r>
            <a:r>
              <a:rPr lang="en-US" dirty="0" smtClean="0">
                <a:solidFill>
                  <a:schemeClr val="tx1"/>
                </a:solidFill>
              </a:rPr>
              <a:t> sing (</a:t>
            </a:r>
            <a:r>
              <a:rPr lang="en-US" dirty="0" err="1" smtClean="0">
                <a:solidFill>
                  <a:schemeClr val="tx1"/>
                </a:solidFill>
              </a:rPr>
              <a:t>begrafnislied</a:t>
            </a:r>
            <a:r>
              <a:rPr lang="en-US" dirty="0" smtClean="0">
                <a:solidFill>
                  <a:schemeClr val="tx1"/>
                </a:solidFill>
              </a:rPr>
              <a:t>) en </a:t>
            </a:r>
            <a:r>
              <a:rPr lang="en-US" dirty="0" err="1" smtClean="0">
                <a:solidFill>
                  <a:schemeClr val="tx1"/>
                </a:solidFill>
              </a:rPr>
              <a:t>vrede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vir</a:t>
            </a:r>
            <a:r>
              <a:rPr lang="en-US" dirty="0" smtClean="0">
                <a:solidFill>
                  <a:schemeClr val="tx1"/>
                </a:solidFill>
              </a:rPr>
              <a:t> die </a:t>
            </a:r>
            <a:r>
              <a:rPr lang="en-US" dirty="0" err="1" smtClean="0">
                <a:solidFill>
                  <a:schemeClr val="tx1"/>
                </a:solidFill>
              </a:rPr>
              <a:t>oorledene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</a:t>
            </a:r>
            <a:r>
              <a:rPr lang="en-US" dirty="0" smtClean="0">
                <a:solidFill>
                  <a:schemeClr val="tx1"/>
                </a:solidFill>
              </a:rPr>
              <a:t> bring.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2895600"/>
            <a:ext cx="3810000" cy="3775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B2EB6-1193-4554-87B1-234625342D5F}" type="slidenum">
              <a:rPr lang="en-US" sz="2000" b="1" smtClean="0">
                <a:solidFill>
                  <a:schemeClr val="tx1"/>
                </a:solidFill>
              </a:rPr>
              <a:t>9</a:t>
            </a:fld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33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1378</Words>
  <Application>Microsoft Office PowerPoint</Application>
  <PresentationFormat>On-screen Show (4:3)</PresentationFormat>
  <Paragraphs>111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Arial Narrow</vt:lpstr>
      <vt:lpstr>Calibri</vt:lpstr>
      <vt:lpstr>Times New Roman</vt:lpstr>
      <vt:lpstr>Office Theme</vt:lpstr>
      <vt:lpstr>"VIR SARA BAARTMAN" – Diana Ferrus</vt:lpstr>
      <vt:lpstr>agtergrondsinligting</vt:lpstr>
      <vt:lpstr>Elegie vir 'n suid-afrikaanse ikoon</vt:lpstr>
      <vt:lpstr>Vir Sara Baartman</vt:lpstr>
      <vt:lpstr>Vir Sara Baartman</vt:lpstr>
      <vt:lpstr>Vir Sara Baartman</vt:lpstr>
      <vt:lpstr>Vir Sara Baartman</vt:lpstr>
      <vt:lpstr>Vir Sara Baartman</vt:lpstr>
      <vt:lpstr>Vir Sara Baartman</vt:lpstr>
      <vt:lpstr>Vir Sara Baartman</vt:lpstr>
      <vt:lpstr>Vir Sara Baartman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"VIR SARA BAARTMAN" – Diana Ferrus</dc:title>
  <dc:creator>Gerrit</dc:creator>
  <cp:lastModifiedBy>Gerrit Geyser (GPEDU)</cp:lastModifiedBy>
  <cp:revision>25</cp:revision>
  <dcterms:created xsi:type="dcterms:W3CDTF">2018-03-24T05:59:34Z</dcterms:created>
  <dcterms:modified xsi:type="dcterms:W3CDTF">2018-05-12T10:29:02Z</dcterms:modified>
</cp:coreProperties>
</file>